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9"/>
  </p:notesMasterIdLst>
  <p:handoutMasterIdLst>
    <p:handoutMasterId r:id="rId140"/>
  </p:handoutMasterIdLst>
  <p:sldIdLst>
    <p:sldId id="256" r:id="rId2"/>
    <p:sldId id="360" r:id="rId3"/>
    <p:sldId id="276" r:id="rId4"/>
    <p:sldId id="334" r:id="rId5"/>
    <p:sldId id="355" r:id="rId6"/>
    <p:sldId id="356" r:id="rId7"/>
    <p:sldId id="357" r:id="rId8"/>
    <p:sldId id="358" r:id="rId9"/>
    <p:sldId id="303" r:id="rId10"/>
    <p:sldId id="304" r:id="rId11"/>
    <p:sldId id="305" r:id="rId12"/>
    <p:sldId id="306" r:id="rId13"/>
    <p:sldId id="387" r:id="rId14"/>
    <p:sldId id="359" r:id="rId15"/>
    <p:sldId id="302" r:id="rId16"/>
    <p:sldId id="296" r:id="rId17"/>
    <p:sldId id="297" r:id="rId18"/>
    <p:sldId id="395" r:id="rId19"/>
    <p:sldId id="396" r:id="rId20"/>
    <p:sldId id="397" r:id="rId21"/>
    <p:sldId id="398" r:id="rId22"/>
    <p:sldId id="399" r:id="rId23"/>
    <p:sldId id="400" r:id="rId24"/>
    <p:sldId id="401" r:id="rId25"/>
    <p:sldId id="402" r:id="rId26"/>
    <p:sldId id="403" r:id="rId27"/>
    <p:sldId id="404" r:id="rId28"/>
    <p:sldId id="294" r:id="rId29"/>
    <p:sldId id="299" r:id="rId30"/>
    <p:sldId id="295" r:id="rId31"/>
    <p:sldId id="300" r:id="rId32"/>
    <p:sldId id="298" r:id="rId33"/>
    <p:sldId id="301" r:id="rId34"/>
    <p:sldId id="282" r:id="rId35"/>
    <p:sldId id="308" r:id="rId36"/>
    <p:sldId id="278" r:id="rId37"/>
    <p:sldId id="280" r:id="rId38"/>
    <p:sldId id="264" r:id="rId39"/>
    <p:sldId id="262" r:id="rId40"/>
    <p:sldId id="265" r:id="rId41"/>
    <p:sldId id="277" r:id="rId42"/>
    <p:sldId id="335" r:id="rId43"/>
    <p:sldId id="267" r:id="rId44"/>
    <p:sldId id="268" r:id="rId45"/>
    <p:sldId id="269" r:id="rId46"/>
    <p:sldId id="271" r:id="rId47"/>
    <p:sldId id="274" r:id="rId48"/>
    <p:sldId id="272" r:id="rId49"/>
    <p:sldId id="273" r:id="rId50"/>
    <p:sldId id="361" r:id="rId51"/>
    <p:sldId id="263" r:id="rId52"/>
    <p:sldId id="258" r:id="rId53"/>
    <p:sldId id="389" r:id="rId54"/>
    <p:sldId id="260" r:id="rId55"/>
    <p:sldId id="390" r:id="rId56"/>
    <p:sldId id="261" r:id="rId57"/>
    <p:sldId id="322" r:id="rId58"/>
    <p:sldId id="323" r:id="rId59"/>
    <p:sldId id="324" r:id="rId60"/>
    <p:sldId id="325" r:id="rId61"/>
    <p:sldId id="326" r:id="rId62"/>
    <p:sldId id="391" r:id="rId63"/>
    <p:sldId id="327" r:id="rId64"/>
    <p:sldId id="328" r:id="rId65"/>
    <p:sldId id="329" r:id="rId66"/>
    <p:sldId id="330" r:id="rId67"/>
    <p:sldId id="331" r:id="rId68"/>
    <p:sldId id="332" r:id="rId69"/>
    <p:sldId id="333" r:id="rId70"/>
    <p:sldId id="412" r:id="rId71"/>
    <p:sldId id="413" r:id="rId72"/>
    <p:sldId id="259" r:id="rId73"/>
    <p:sldId id="310" r:id="rId74"/>
    <p:sldId id="313" r:id="rId75"/>
    <p:sldId id="314" r:id="rId76"/>
    <p:sldId id="315" r:id="rId77"/>
    <p:sldId id="316" r:id="rId78"/>
    <p:sldId id="317" r:id="rId79"/>
    <p:sldId id="392" r:id="rId80"/>
    <p:sldId id="318" r:id="rId81"/>
    <p:sldId id="319" r:id="rId82"/>
    <p:sldId id="320" r:id="rId83"/>
    <p:sldId id="321" r:id="rId84"/>
    <p:sldId id="336" r:id="rId85"/>
    <p:sldId id="339" r:id="rId86"/>
    <p:sldId id="337" r:id="rId87"/>
    <p:sldId id="343" r:id="rId88"/>
    <p:sldId id="344" r:id="rId89"/>
    <p:sldId id="345" r:id="rId90"/>
    <p:sldId id="346" r:id="rId91"/>
    <p:sldId id="347" r:id="rId92"/>
    <p:sldId id="348" r:id="rId93"/>
    <p:sldId id="349" r:id="rId94"/>
    <p:sldId id="340" r:id="rId95"/>
    <p:sldId id="350" r:id="rId96"/>
    <p:sldId id="351" r:id="rId97"/>
    <p:sldId id="342" r:id="rId98"/>
    <p:sldId id="352" r:id="rId99"/>
    <p:sldId id="393" r:id="rId100"/>
    <p:sldId id="394" r:id="rId101"/>
    <p:sldId id="353" r:id="rId102"/>
    <p:sldId id="354" r:id="rId103"/>
    <p:sldId id="311" r:id="rId104"/>
    <p:sldId id="363" r:id="rId105"/>
    <p:sldId id="378" r:id="rId106"/>
    <p:sldId id="379" r:id="rId107"/>
    <p:sldId id="380" r:id="rId108"/>
    <p:sldId id="381" r:id="rId109"/>
    <p:sldId id="382" r:id="rId110"/>
    <p:sldId id="383" r:id="rId111"/>
    <p:sldId id="415" r:id="rId112"/>
    <p:sldId id="385" r:id="rId113"/>
    <p:sldId id="407" r:id="rId114"/>
    <p:sldId id="414" r:id="rId115"/>
    <p:sldId id="405" r:id="rId116"/>
    <p:sldId id="409" r:id="rId117"/>
    <p:sldId id="416" r:id="rId118"/>
    <p:sldId id="410" r:id="rId119"/>
    <p:sldId id="411" r:id="rId120"/>
    <p:sldId id="408" r:id="rId121"/>
    <p:sldId id="362" r:id="rId122"/>
    <p:sldId id="384" r:id="rId123"/>
    <p:sldId id="312" r:id="rId124"/>
    <p:sldId id="364" r:id="rId125"/>
    <p:sldId id="373" r:id="rId126"/>
    <p:sldId id="374" r:id="rId127"/>
    <p:sldId id="375" r:id="rId128"/>
    <p:sldId id="376" r:id="rId129"/>
    <p:sldId id="377" r:id="rId130"/>
    <p:sldId id="365" r:id="rId131"/>
    <p:sldId id="366" r:id="rId132"/>
    <p:sldId id="367" r:id="rId133"/>
    <p:sldId id="368" r:id="rId134"/>
    <p:sldId id="369" r:id="rId135"/>
    <p:sldId id="370" r:id="rId136"/>
    <p:sldId id="371" r:id="rId137"/>
    <p:sldId id="372"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5F5A109-135C-8F46-A5D4-6A2A384BB78A}">
          <p14:sldIdLst>
            <p14:sldId id="256"/>
            <p14:sldId id="360"/>
            <p14:sldId id="276"/>
            <p14:sldId id="334"/>
          </p14:sldIdLst>
        </p14:section>
        <p14:section name="Provenance Notion" id="{A3043E10-C390-9E46-B6D9-02BBBF14AD7E}">
          <p14:sldIdLst>
            <p14:sldId id="355"/>
            <p14:sldId id="356"/>
            <p14:sldId id="357"/>
            <p14:sldId id="358"/>
            <p14:sldId id="303"/>
            <p14:sldId id="304"/>
            <p14:sldId id="305"/>
            <p14:sldId id="306"/>
            <p14:sldId id="387"/>
            <p14:sldId id="359"/>
          </p14:sldIdLst>
        </p14:section>
        <p14:section name="Example: NowNews" id="{CCBE2686-7BE2-AC48-B749-5A0D5256EF40}">
          <p14:sldIdLst>
            <p14:sldId id="302"/>
            <p14:sldId id="296"/>
            <p14:sldId id="297"/>
            <p14:sldId id="395"/>
            <p14:sldId id="396"/>
            <p14:sldId id="397"/>
            <p14:sldId id="398"/>
            <p14:sldId id="399"/>
            <p14:sldId id="400"/>
            <p14:sldId id="401"/>
            <p14:sldId id="402"/>
            <p14:sldId id="403"/>
            <p14:sldId id="404"/>
            <p14:sldId id="294"/>
            <p14:sldId id="299"/>
            <p14:sldId id="295"/>
            <p14:sldId id="300"/>
            <p14:sldId id="298"/>
            <p14:sldId id="301"/>
          </p14:sldIdLst>
        </p14:section>
        <p14:section name="W3C Provenance Working Group" id="{C614291D-6EBC-9A4C-8DE5-BB666143FEB3}">
          <p14:sldIdLst>
            <p14:sldId id="282"/>
            <p14:sldId id="308"/>
            <p14:sldId id="278"/>
          </p14:sldIdLst>
        </p14:section>
        <p14:section name="PROV" id="{BE051EF2-0AB7-8641-B64B-27839BC2720A}">
          <p14:sldIdLst>
            <p14:sldId id="280"/>
            <p14:sldId id="264"/>
            <p14:sldId id="262"/>
            <p14:sldId id="265"/>
            <p14:sldId id="277"/>
            <p14:sldId id="335"/>
            <p14:sldId id="267"/>
            <p14:sldId id="268"/>
            <p14:sldId id="269"/>
            <p14:sldId id="271"/>
            <p14:sldId id="274"/>
            <p14:sldId id="272"/>
            <p14:sldId id="273"/>
            <p14:sldId id="361"/>
            <p14:sldId id="263"/>
            <p14:sldId id="258"/>
            <p14:sldId id="389"/>
            <p14:sldId id="260"/>
            <p14:sldId id="390"/>
            <p14:sldId id="261"/>
            <p14:sldId id="322"/>
            <p14:sldId id="323"/>
            <p14:sldId id="324"/>
            <p14:sldId id="325"/>
            <p14:sldId id="326"/>
            <p14:sldId id="391"/>
            <p14:sldId id="327"/>
            <p14:sldId id="328"/>
            <p14:sldId id="329"/>
            <p14:sldId id="330"/>
            <p14:sldId id="331"/>
            <p14:sldId id="332"/>
            <p14:sldId id="333"/>
            <p14:sldId id="412"/>
            <p14:sldId id="413"/>
          </p14:sldIdLst>
        </p14:section>
        <p14:section name="Recipes" id="{7461B0B5-977A-C64F-9269-AEB033D6F0A7}">
          <p14:sldIdLst>
            <p14:sldId id="259"/>
            <p14:sldId id="310"/>
            <p14:sldId id="313"/>
            <p14:sldId id="314"/>
            <p14:sldId id="315"/>
            <p14:sldId id="316"/>
            <p14:sldId id="317"/>
            <p14:sldId id="392"/>
            <p14:sldId id="318"/>
            <p14:sldId id="319"/>
            <p14:sldId id="320"/>
            <p14:sldId id="321"/>
            <p14:sldId id="336"/>
            <p14:sldId id="339"/>
            <p14:sldId id="337"/>
            <p14:sldId id="343"/>
            <p14:sldId id="344"/>
            <p14:sldId id="345"/>
            <p14:sldId id="346"/>
            <p14:sldId id="347"/>
            <p14:sldId id="348"/>
            <p14:sldId id="349"/>
            <p14:sldId id="340"/>
            <p14:sldId id="350"/>
            <p14:sldId id="351"/>
            <p14:sldId id="342"/>
            <p14:sldId id="352"/>
            <p14:sldId id="393"/>
            <p14:sldId id="394"/>
            <p14:sldId id="353"/>
            <p14:sldId id="354"/>
          </p14:sldIdLst>
        </p14:section>
        <p14:section name="Management" id="{EBDF8448-42B5-2540-AE21-BC69DBC3A587}">
          <p14:sldIdLst>
            <p14:sldId id="311"/>
            <p14:sldId id="363"/>
            <p14:sldId id="378"/>
            <p14:sldId id="379"/>
            <p14:sldId id="380"/>
            <p14:sldId id="381"/>
            <p14:sldId id="382"/>
            <p14:sldId id="383"/>
            <p14:sldId id="415"/>
            <p14:sldId id="385"/>
            <p14:sldId id="407"/>
            <p14:sldId id="414"/>
            <p14:sldId id="405"/>
            <p14:sldId id="409"/>
            <p14:sldId id="416"/>
            <p14:sldId id="410"/>
            <p14:sldId id="411"/>
            <p14:sldId id="408"/>
          </p14:sldIdLst>
        </p14:section>
        <p14:section name="Conclusion" id="{06E9912C-C188-024D-BAED-CD7AB46C9D8F}">
          <p14:sldIdLst>
            <p14:sldId id="362"/>
            <p14:sldId id="384"/>
            <p14:sldId id="312"/>
          </p14:sldIdLst>
        </p14:section>
        <p14:section name="Validation" id="{B5874D22-26BE-E145-A309-82C0873538B4}">
          <p14:sldIdLst>
            <p14:sldId id="364"/>
            <p14:sldId id="373"/>
            <p14:sldId id="374"/>
            <p14:sldId id="375"/>
            <p14:sldId id="376"/>
            <p14:sldId id="377"/>
            <p14:sldId id="365"/>
            <p14:sldId id="366"/>
            <p14:sldId id="367"/>
            <p14:sldId id="368"/>
            <p14:sldId id="369"/>
            <p14:sldId id="370"/>
            <p14:sldId id="371"/>
            <p14:sldId id="37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23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12"/>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handoutMaster" Target="handoutMasters/handout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26F2FA-370B-BD47-BD05-4409D3F7FFF8}" type="datetimeFigureOut">
              <a:rPr lang="en-US" smtClean="0"/>
              <a:t>6/8/14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050D16-7D8F-5147-90F6-68E060D07561}" type="slidenum">
              <a:rPr lang="en-US" smtClean="0"/>
              <a:t>‹#›</a:t>
            </a:fld>
            <a:endParaRPr lang="en-US"/>
          </a:p>
        </p:txBody>
      </p:sp>
    </p:spTree>
    <p:extLst>
      <p:ext uri="{BB962C8B-B14F-4D97-AF65-F5344CB8AC3E}">
        <p14:creationId xmlns:p14="http://schemas.microsoft.com/office/powerpoint/2010/main" val="1890502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1FB2A-4B02-6040-AED5-92558776F9C6}" type="datetimeFigureOut">
              <a:rPr lang="en-US" smtClean="0"/>
              <a:t>6/8/14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F6FEF-F4CE-B94E-AD1D-13682F01198E}" type="slidenum">
              <a:rPr lang="en-US" smtClean="0"/>
              <a:t>‹#›</a:t>
            </a:fld>
            <a:endParaRPr lang="en-US"/>
          </a:p>
        </p:txBody>
      </p:sp>
    </p:spTree>
    <p:extLst>
      <p:ext uri="{BB962C8B-B14F-4D97-AF65-F5344CB8AC3E}">
        <p14:creationId xmlns:p14="http://schemas.microsoft.com/office/powerpoint/2010/main" val="8207730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journalism: journalistic process whose purpose is to produce news based on data or, more generally, any digital information. </a:t>
            </a:r>
          </a:p>
        </p:txBody>
      </p:sp>
      <p:sp>
        <p:nvSpPr>
          <p:cNvPr id="4" name="Slide Number Placeholder 3"/>
          <p:cNvSpPr>
            <a:spLocks noGrp="1"/>
          </p:cNvSpPr>
          <p:nvPr>
            <p:ph type="sldNum" sz="quarter" idx="10"/>
          </p:nvPr>
        </p:nvSpPr>
        <p:spPr/>
        <p:txBody>
          <a:bodyPr/>
          <a:lstStyle/>
          <a:p>
            <a:fld id="{32FF6FEF-F4CE-B94E-AD1D-13682F01198E}" type="slidenum">
              <a:rPr lang="en-US" smtClean="0"/>
              <a:t>5</a:t>
            </a:fld>
            <a:endParaRPr lang="en-US"/>
          </a:p>
        </p:txBody>
      </p:sp>
    </p:spTree>
    <p:extLst>
      <p:ext uri="{BB962C8B-B14F-4D97-AF65-F5344CB8AC3E}">
        <p14:creationId xmlns:p14="http://schemas.microsoft.com/office/powerpoint/2010/main" val="344133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2624961-003F-6E4A-8C8C-28EB452DD9A3}" type="datetimeFigureOut">
              <a:rPr lang="en-US" smtClean="0"/>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232543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24961-003F-6E4A-8C8C-28EB452DD9A3}" type="datetimeFigureOut">
              <a:rPr lang="en-US" smtClean="0"/>
              <a:t>6/8/14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396147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2624961-003F-6E4A-8C8C-28EB452DD9A3}" type="datetimeFigureOut">
              <a:rPr lang="en-US" smtClean="0"/>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2966483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2624961-003F-6E4A-8C8C-28EB452DD9A3}" type="datetimeFigureOut">
              <a:rPr lang="en-US" smtClean="0"/>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3057257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2624961-003F-6E4A-8C8C-28EB452DD9A3}" type="datetimeFigureOut">
              <a:rPr lang="en-US" smtClean="0"/>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3746387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2624961-003F-6E4A-8C8C-28EB452DD9A3}" type="datetimeFigureOut">
              <a:rPr lang="en-US" smtClean="0"/>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3718530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214554"/>
            <a:ext cx="8572560" cy="41434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5"/>
          <p:cNvSpPr>
            <a:spLocks noGrp="1"/>
          </p:cNvSpPr>
          <p:nvPr>
            <p:ph type="sldNum" sz="quarter" idx="10"/>
          </p:nvPr>
        </p:nvSpPr>
        <p:spPr>
          <a:xfrm>
            <a:off x="8458200" y="6492875"/>
            <a:ext cx="400050" cy="365125"/>
          </a:xfrm>
        </p:spPr>
        <p:txBody>
          <a:bodyPr/>
          <a:lstStyle>
            <a:lvl1pPr>
              <a:defRPr/>
            </a:lvl1pPr>
          </a:lstStyle>
          <a:p>
            <a:pPr>
              <a:defRPr/>
            </a:pPr>
            <a:fld id="{060C14B8-9BC4-45CB-A8C1-21B87A23A76D}" type="slidenum">
              <a:rPr lang="en-GB"/>
              <a:pPr>
                <a:defRPr/>
              </a:pPr>
              <a:t>‹#›</a:t>
            </a:fld>
            <a:endParaRPr lang="en-GB"/>
          </a:p>
        </p:txBody>
      </p:sp>
    </p:spTree>
    <p:extLst>
      <p:ext uri="{BB962C8B-B14F-4D97-AF65-F5344CB8AC3E}">
        <p14:creationId xmlns:p14="http://schemas.microsoft.com/office/powerpoint/2010/main" val="232195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2624961-003F-6E4A-8C8C-28EB452DD9A3}" type="datetimeFigureOut">
              <a:rPr lang="en-US" smtClean="0"/>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331263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2624961-003F-6E4A-8C8C-28EB452DD9A3}" type="datetimeFigureOut">
              <a:rPr lang="en-US" smtClean="0"/>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259316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2624961-003F-6E4A-8C8C-28EB452DD9A3}" type="datetimeFigureOut">
              <a:rPr lang="en-US" smtClean="0"/>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165366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2624961-003F-6E4A-8C8C-28EB452DD9A3}" type="datetimeFigureOut">
              <a:rPr lang="en-US" smtClean="0"/>
              <a:t>6/8/14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426278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VO-term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810231"/>
            <a:ext cx="4648200" cy="23159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600200"/>
            <a:ext cx="449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22624961-003F-6E4A-8C8C-28EB452DD9A3}" type="datetimeFigureOut">
              <a:rPr lang="en-US" smtClean="0"/>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4ABC-51C7-5047-B8A7-833618A611E3}" type="slidenum">
              <a:rPr lang="en-US" smtClean="0"/>
              <a:t>‹#›</a:t>
            </a:fld>
            <a:endParaRPr lang="en-US"/>
          </a:p>
        </p:txBody>
      </p:sp>
      <p:sp>
        <p:nvSpPr>
          <p:cNvPr id="8" name="Title 7"/>
          <p:cNvSpPr>
            <a:spLocks noGrp="1"/>
          </p:cNvSpPr>
          <p:nvPr>
            <p:ph type="title"/>
          </p:nvPr>
        </p:nvSpPr>
        <p:spPr>
          <a:xfrm>
            <a:off x="1035958" y="116980"/>
            <a:ext cx="7388476" cy="668463"/>
          </a:xfrm>
        </p:spPr>
        <p:txBody>
          <a:bodyPr/>
          <a:lstStyle/>
          <a:p>
            <a:r>
              <a:rPr lang="en-GB" dirty="0" smtClean="0"/>
              <a:t>Click to edit Master title style</a:t>
            </a:r>
            <a:endParaRPr lang="en-US" dirty="0"/>
          </a:p>
        </p:txBody>
      </p:sp>
      <p:sp>
        <p:nvSpPr>
          <p:cNvPr id="9" name="Content Placeholder 2"/>
          <p:cNvSpPr>
            <a:spLocks noGrp="1"/>
          </p:cNvSpPr>
          <p:nvPr>
            <p:ph sz="half" idx="13"/>
          </p:nvPr>
        </p:nvSpPr>
        <p:spPr>
          <a:xfrm>
            <a:off x="0" y="1600200"/>
            <a:ext cx="4648200" cy="21557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13" name="Content Placeholder 12"/>
          <p:cNvSpPr>
            <a:spLocks noGrp="1"/>
          </p:cNvSpPr>
          <p:nvPr>
            <p:ph sz="quarter" idx="14" hasCustomPrompt="1"/>
          </p:nvPr>
        </p:nvSpPr>
        <p:spPr>
          <a:xfrm>
            <a:off x="0" y="852289"/>
            <a:ext cx="9143999" cy="681064"/>
          </a:xfrm>
        </p:spPr>
        <p:style>
          <a:lnRef idx="1">
            <a:schemeClr val="accent6"/>
          </a:lnRef>
          <a:fillRef idx="2">
            <a:schemeClr val="accent6"/>
          </a:fillRef>
          <a:effectRef idx="1">
            <a:schemeClr val="accent6"/>
          </a:effectRef>
          <a:fontRef idx="none"/>
        </p:style>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83179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cip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4901"/>
          </a:xfrm>
        </p:spPr>
        <p:txBody>
          <a:bodyPr/>
          <a:lstStyle/>
          <a:p>
            <a:r>
              <a:rPr lang="en-GB" smtClean="0"/>
              <a:t>Click to edit Master title style</a:t>
            </a:r>
            <a:endParaRPr lang="en-US"/>
          </a:p>
        </p:txBody>
      </p:sp>
      <p:sp>
        <p:nvSpPr>
          <p:cNvPr id="3" name="Content Placeholder 2"/>
          <p:cNvSpPr>
            <a:spLocks noGrp="1"/>
          </p:cNvSpPr>
          <p:nvPr>
            <p:ph idx="1"/>
          </p:nvPr>
        </p:nvSpPr>
        <p:spPr>
          <a:xfrm>
            <a:off x="457200" y="2239347"/>
            <a:ext cx="8229600" cy="3886816"/>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22624961-003F-6E4A-8C8C-28EB452DD9A3}" type="datetimeFigureOut">
              <a:rPr lang="en-US" smtClean="0"/>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4ABC-51C7-5047-B8A7-833618A611E3}" type="slidenum">
              <a:rPr lang="en-US" smtClean="0"/>
              <a:t>‹#›</a:t>
            </a:fld>
            <a:endParaRPr lang="en-US"/>
          </a:p>
        </p:txBody>
      </p:sp>
      <p:sp>
        <p:nvSpPr>
          <p:cNvPr id="7" name="Content Placeholder 2"/>
          <p:cNvSpPr>
            <a:spLocks noGrp="1"/>
          </p:cNvSpPr>
          <p:nvPr>
            <p:ph idx="13"/>
          </p:nvPr>
        </p:nvSpPr>
        <p:spPr>
          <a:xfrm>
            <a:off x="457200" y="1221939"/>
            <a:ext cx="8229600" cy="786153"/>
          </a:xfrm>
          <a:ln/>
        </p:spPr>
        <p:style>
          <a:lnRef idx="1">
            <a:schemeClr val="accent1"/>
          </a:lnRef>
          <a:fillRef idx="2">
            <a:schemeClr val="accent1"/>
          </a:fillRef>
          <a:effectRef idx="1">
            <a:schemeClr val="accent1"/>
          </a:effectRef>
          <a:fontRef idx="none"/>
        </p:style>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Box 7"/>
          <p:cNvSpPr txBox="1"/>
          <p:nvPr userDrawn="1"/>
        </p:nvSpPr>
        <p:spPr>
          <a:xfrm>
            <a:off x="-66836" y="1238651"/>
            <a:ext cx="569387" cy="769441"/>
          </a:xfrm>
          <a:prstGeom prst="rect">
            <a:avLst/>
          </a:prstGeom>
          <a:noFill/>
        </p:spPr>
        <p:txBody>
          <a:bodyPr wrap="none" rtlCol="0">
            <a:spAutoFit/>
          </a:bodyPr>
          <a:lstStyle/>
          <a:p>
            <a:pPr>
              <a:buFontTx/>
              <a:buNone/>
            </a:pPr>
            <a:r>
              <a:rPr lang="en-US" sz="4400" dirty="0" smtClean="0">
                <a:solidFill>
                  <a:srgbClr val="3366FF"/>
                </a:solidFill>
              </a:rPr>
              <a:t>Q</a:t>
            </a:r>
            <a:endParaRPr lang="en-US" sz="4400" dirty="0">
              <a:solidFill>
                <a:srgbClr val="3366FF"/>
              </a:solidFill>
            </a:endParaRPr>
          </a:p>
        </p:txBody>
      </p:sp>
      <p:sp>
        <p:nvSpPr>
          <p:cNvPr id="9" name="TextBox 8"/>
          <p:cNvSpPr txBox="1"/>
          <p:nvPr userDrawn="1"/>
        </p:nvSpPr>
        <p:spPr>
          <a:xfrm>
            <a:off x="0" y="2239347"/>
            <a:ext cx="443927" cy="769441"/>
          </a:xfrm>
          <a:prstGeom prst="rect">
            <a:avLst/>
          </a:prstGeom>
          <a:noFill/>
        </p:spPr>
        <p:txBody>
          <a:bodyPr wrap="none" rtlCol="0">
            <a:spAutoFit/>
          </a:bodyPr>
          <a:lstStyle/>
          <a:p>
            <a:r>
              <a:rPr lang="en-US" sz="4400" dirty="0" smtClean="0">
                <a:solidFill>
                  <a:srgbClr val="3366FF"/>
                </a:solidFill>
              </a:rPr>
              <a:t>S</a:t>
            </a:r>
            <a:endParaRPr lang="en-US" sz="4400" dirty="0">
              <a:solidFill>
                <a:srgbClr val="3366FF"/>
              </a:solidFill>
            </a:endParaRPr>
          </a:p>
        </p:txBody>
      </p:sp>
    </p:spTree>
    <p:extLst>
      <p:ext uri="{BB962C8B-B14F-4D97-AF65-F5344CB8AC3E}">
        <p14:creationId xmlns:p14="http://schemas.microsoft.com/office/powerpoint/2010/main" val="220219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v-X">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2624961-003F-6E4A-8C8C-28EB452DD9A3}" type="datetimeFigureOut">
              <a:rPr lang="en-US" smtClean="0"/>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4ABC-51C7-5047-B8A7-833618A611E3}" type="slidenum">
              <a:rPr lang="en-US" smtClean="0"/>
              <a:t>‹#›</a:t>
            </a:fld>
            <a:endParaRPr lang="en-US"/>
          </a:p>
        </p:txBody>
      </p:sp>
      <p:sp>
        <p:nvSpPr>
          <p:cNvPr id="8" name="Title 7"/>
          <p:cNvSpPr>
            <a:spLocks noGrp="1"/>
          </p:cNvSpPr>
          <p:nvPr>
            <p:ph type="title"/>
          </p:nvPr>
        </p:nvSpPr>
        <p:spPr>
          <a:xfrm>
            <a:off x="1035958" y="116980"/>
            <a:ext cx="7388476" cy="668463"/>
          </a:xfrm>
        </p:spPr>
        <p:txBody>
          <a:bodyPr/>
          <a:lstStyle/>
          <a:p>
            <a:r>
              <a:rPr lang="en-GB" dirty="0" smtClean="0"/>
              <a:t>Click to edit Master title style</a:t>
            </a:r>
            <a:endParaRPr lang="en-US" dirty="0"/>
          </a:p>
        </p:txBody>
      </p:sp>
      <p:sp>
        <p:nvSpPr>
          <p:cNvPr id="9" name="Content Placeholder 2"/>
          <p:cNvSpPr>
            <a:spLocks noGrp="1"/>
          </p:cNvSpPr>
          <p:nvPr>
            <p:ph sz="half" idx="13" hasCustomPrompt="1"/>
          </p:nvPr>
        </p:nvSpPr>
        <p:spPr>
          <a:xfrm>
            <a:off x="0" y="1036116"/>
            <a:ext cx="4523073" cy="2502623"/>
          </a:xfrm>
        </p:spPr>
        <p:txBody>
          <a:bodyPr/>
          <a:lstStyle>
            <a:lvl1pPr marL="0" indent="0">
              <a:buFontTx/>
              <a:buNone/>
              <a:defRPr sz="2800">
                <a:latin typeface="Courier"/>
                <a:cs typeface="Courier"/>
              </a:defRPr>
            </a:lvl1pPr>
            <a:lvl2pPr marL="457200" indent="0">
              <a:buFontTx/>
              <a:buNone/>
              <a:defRPr sz="2400">
                <a:latin typeface="Courier"/>
                <a:cs typeface="Courier"/>
              </a:defRPr>
            </a:lvl2pPr>
            <a:lvl3pPr marL="914400" indent="0">
              <a:buFontTx/>
              <a:buNone/>
              <a:defRPr sz="2000">
                <a:latin typeface="Courier"/>
                <a:cs typeface="Courier"/>
              </a:defRPr>
            </a:lvl3pPr>
            <a:lvl4pPr marL="1371600" indent="0">
              <a:buFontTx/>
              <a:buNone/>
              <a:defRPr sz="1800">
                <a:latin typeface="Courier"/>
                <a:cs typeface="Courier"/>
              </a:defRPr>
            </a:lvl4pPr>
            <a:lvl5pPr marL="1828800" indent="0">
              <a:buFontTx/>
              <a:buNone/>
              <a:defRPr sz="1800">
                <a:latin typeface="Courier"/>
                <a:cs typeface="Courier"/>
              </a:defRPr>
            </a:lvl5pPr>
            <a:lvl6pPr>
              <a:defRPr sz="1800"/>
            </a:lvl6pPr>
            <a:lvl7pPr>
              <a:defRPr sz="1800"/>
            </a:lvl7pPr>
            <a:lvl8pPr>
              <a:defRPr sz="1800"/>
            </a:lvl8pPr>
            <a:lvl9pPr>
              <a:defRPr sz="1800"/>
            </a:lvl9pPr>
          </a:lstStyle>
          <a:p>
            <a:pPr lvl="0"/>
            <a:r>
              <a:rPr lang="en-US" dirty="0" smtClean="0"/>
              <a:t>PROV-N</a:t>
            </a:r>
            <a:endParaRPr lang="en-US" dirty="0"/>
          </a:p>
        </p:txBody>
      </p:sp>
      <p:sp>
        <p:nvSpPr>
          <p:cNvPr id="12" name="Content Placeholder 2"/>
          <p:cNvSpPr>
            <a:spLocks noGrp="1"/>
          </p:cNvSpPr>
          <p:nvPr>
            <p:ph sz="half" idx="14" hasCustomPrompt="1"/>
          </p:nvPr>
        </p:nvSpPr>
        <p:spPr>
          <a:xfrm>
            <a:off x="0" y="3561786"/>
            <a:ext cx="4523073" cy="2502623"/>
          </a:xfrm>
        </p:spPr>
        <p:txBody>
          <a:bodyPr/>
          <a:lstStyle>
            <a:lvl1pPr marL="0" indent="0">
              <a:buFontTx/>
              <a:buNone/>
              <a:defRPr sz="2800">
                <a:latin typeface="Courier"/>
                <a:cs typeface="Courier"/>
              </a:defRPr>
            </a:lvl1pPr>
            <a:lvl2pPr marL="457200" indent="0">
              <a:buFontTx/>
              <a:buNone/>
              <a:defRPr sz="2400">
                <a:latin typeface="Courier"/>
                <a:cs typeface="Courier"/>
              </a:defRPr>
            </a:lvl2pPr>
            <a:lvl3pPr marL="914400" indent="0">
              <a:buFontTx/>
              <a:buNone/>
              <a:defRPr sz="2000">
                <a:latin typeface="Courier"/>
                <a:cs typeface="Courier"/>
              </a:defRPr>
            </a:lvl3pPr>
            <a:lvl4pPr marL="1371600" indent="0">
              <a:buFontTx/>
              <a:buNone/>
              <a:defRPr sz="1800">
                <a:latin typeface="Courier"/>
                <a:cs typeface="Courier"/>
              </a:defRPr>
            </a:lvl4pPr>
            <a:lvl5pPr marL="1828800" indent="0">
              <a:buFontTx/>
              <a:buNone/>
              <a:defRPr sz="1800">
                <a:latin typeface="Courier"/>
                <a:cs typeface="Courier"/>
              </a:defRPr>
            </a:lvl5pPr>
            <a:lvl6pPr>
              <a:defRPr sz="1800"/>
            </a:lvl6pPr>
            <a:lvl7pPr>
              <a:defRPr sz="1800"/>
            </a:lvl7pPr>
            <a:lvl8pPr>
              <a:defRPr sz="1800"/>
            </a:lvl8pPr>
            <a:lvl9pPr>
              <a:defRPr sz="1800"/>
            </a:lvl9pPr>
          </a:lstStyle>
          <a:p>
            <a:pPr lvl="0"/>
            <a:r>
              <a:rPr lang="en-US" dirty="0" smtClean="0"/>
              <a:t>PROV-JSON</a:t>
            </a:r>
            <a:endParaRPr lang="en-US" dirty="0"/>
          </a:p>
        </p:txBody>
      </p:sp>
      <p:sp>
        <p:nvSpPr>
          <p:cNvPr id="14" name="Content Placeholder 2"/>
          <p:cNvSpPr>
            <a:spLocks noGrp="1"/>
          </p:cNvSpPr>
          <p:nvPr>
            <p:ph sz="half" idx="15" hasCustomPrompt="1"/>
          </p:nvPr>
        </p:nvSpPr>
        <p:spPr>
          <a:xfrm>
            <a:off x="4523073" y="1036116"/>
            <a:ext cx="4523073" cy="2502623"/>
          </a:xfrm>
        </p:spPr>
        <p:txBody>
          <a:bodyPr/>
          <a:lstStyle>
            <a:lvl1pPr marL="0" indent="0">
              <a:buFontTx/>
              <a:buNone/>
              <a:defRPr sz="2800">
                <a:latin typeface="Courier"/>
                <a:cs typeface="Courier"/>
              </a:defRPr>
            </a:lvl1pPr>
            <a:lvl2pPr marL="457200" indent="0">
              <a:buFontTx/>
              <a:buNone/>
              <a:defRPr sz="2400">
                <a:latin typeface="Courier"/>
                <a:cs typeface="Courier"/>
              </a:defRPr>
            </a:lvl2pPr>
            <a:lvl3pPr marL="914400" indent="0">
              <a:buFontTx/>
              <a:buNone/>
              <a:defRPr sz="2000">
                <a:latin typeface="Courier"/>
                <a:cs typeface="Courier"/>
              </a:defRPr>
            </a:lvl3pPr>
            <a:lvl4pPr marL="1371600" indent="0">
              <a:buFontTx/>
              <a:buNone/>
              <a:defRPr sz="1800">
                <a:latin typeface="Courier"/>
                <a:cs typeface="Courier"/>
              </a:defRPr>
            </a:lvl4pPr>
            <a:lvl5pPr marL="1828800" indent="0">
              <a:buFontTx/>
              <a:buNone/>
              <a:defRPr sz="1800">
                <a:latin typeface="Courier"/>
                <a:cs typeface="Courier"/>
              </a:defRPr>
            </a:lvl5pPr>
            <a:lvl6pPr>
              <a:defRPr sz="1800"/>
            </a:lvl6pPr>
            <a:lvl7pPr>
              <a:defRPr sz="1800"/>
            </a:lvl7pPr>
            <a:lvl8pPr>
              <a:defRPr sz="1800"/>
            </a:lvl8pPr>
            <a:lvl9pPr>
              <a:defRPr sz="1800"/>
            </a:lvl9pPr>
          </a:lstStyle>
          <a:p>
            <a:pPr lvl="0"/>
            <a:r>
              <a:rPr lang="en-US" dirty="0" smtClean="0"/>
              <a:t>PROV-O</a:t>
            </a:r>
            <a:endParaRPr lang="en-US" dirty="0"/>
          </a:p>
        </p:txBody>
      </p:sp>
      <p:sp>
        <p:nvSpPr>
          <p:cNvPr id="15" name="Content Placeholder 2"/>
          <p:cNvSpPr>
            <a:spLocks noGrp="1"/>
          </p:cNvSpPr>
          <p:nvPr>
            <p:ph sz="half" idx="16" hasCustomPrompt="1"/>
          </p:nvPr>
        </p:nvSpPr>
        <p:spPr>
          <a:xfrm>
            <a:off x="4523073" y="3565174"/>
            <a:ext cx="4523073" cy="2502623"/>
          </a:xfrm>
        </p:spPr>
        <p:txBody>
          <a:bodyPr/>
          <a:lstStyle>
            <a:lvl1pPr marL="0" indent="0">
              <a:buFontTx/>
              <a:buNone/>
              <a:defRPr sz="2800">
                <a:latin typeface="Courier"/>
                <a:cs typeface="Courier"/>
              </a:defRPr>
            </a:lvl1pPr>
            <a:lvl2pPr marL="457200" indent="0">
              <a:buFontTx/>
              <a:buNone/>
              <a:defRPr sz="2400">
                <a:latin typeface="Courier"/>
                <a:cs typeface="Courier"/>
              </a:defRPr>
            </a:lvl2pPr>
            <a:lvl3pPr marL="914400" indent="0">
              <a:buFontTx/>
              <a:buNone/>
              <a:defRPr sz="2000">
                <a:latin typeface="Courier"/>
                <a:cs typeface="Courier"/>
              </a:defRPr>
            </a:lvl3pPr>
            <a:lvl4pPr marL="1371600" indent="0">
              <a:buFontTx/>
              <a:buNone/>
              <a:defRPr sz="1800">
                <a:latin typeface="Courier"/>
                <a:cs typeface="Courier"/>
              </a:defRPr>
            </a:lvl4pPr>
            <a:lvl5pPr marL="1828800" indent="0">
              <a:buFontTx/>
              <a:buNone/>
              <a:defRPr sz="1800">
                <a:latin typeface="Courier"/>
                <a:cs typeface="Courier"/>
              </a:defRPr>
            </a:lvl5pPr>
            <a:lvl6pPr>
              <a:defRPr sz="1800"/>
            </a:lvl6pPr>
            <a:lvl7pPr>
              <a:defRPr sz="1800"/>
            </a:lvl7pPr>
            <a:lvl8pPr>
              <a:defRPr sz="1800"/>
            </a:lvl8pPr>
            <a:lvl9pPr>
              <a:defRPr sz="1800"/>
            </a:lvl9pPr>
          </a:lstStyle>
          <a:p>
            <a:pPr lvl="0"/>
            <a:r>
              <a:rPr lang="en-US" dirty="0" smtClean="0"/>
              <a:t>PROV-XML</a:t>
            </a:r>
            <a:endParaRPr lang="en-US" dirty="0"/>
          </a:p>
        </p:txBody>
      </p:sp>
    </p:spTree>
    <p:extLst>
      <p:ext uri="{BB962C8B-B14F-4D97-AF65-F5344CB8AC3E}">
        <p14:creationId xmlns:p14="http://schemas.microsoft.com/office/powerpoint/2010/main" val="3203956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2624961-003F-6E4A-8C8C-28EB452DD9A3}" type="datetimeFigureOut">
              <a:rPr lang="en-US" smtClean="0"/>
              <a:t>6/8/14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84ABC-51C7-5047-B8A7-833618A611E3}" type="slidenum">
              <a:rPr lang="en-US" smtClean="0"/>
              <a:t>‹#›</a:t>
            </a:fld>
            <a:endParaRPr lang="en-US"/>
          </a:p>
        </p:txBody>
      </p:sp>
    </p:spTree>
    <p:extLst>
      <p:ext uri="{BB962C8B-B14F-4D97-AF65-F5344CB8AC3E}">
        <p14:creationId xmlns:p14="http://schemas.microsoft.com/office/powerpoint/2010/main" val="38236414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24961-003F-6E4A-8C8C-28EB452DD9A3}" type="datetimeFigureOut">
              <a:rPr lang="en-US" smtClean="0"/>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84ABC-51C7-5047-B8A7-833618A611E3}" type="slidenum">
              <a:rPr lang="en-US" smtClean="0"/>
              <a:t>‹#›</a:t>
            </a:fld>
            <a:endParaRPr lang="en-US"/>
          </a:p>
        </p:txBody>
      </p:sp>
      <p:pic>
        <p:nvPicPr>
          <p:cNvPr id="7" name="Picture 6"/>
          <p:cNvPicPr>
            <a:picLocks noChangeAspect="1"/>
          </p:cNvPicPr>
          <p:nvPr userDrawn="1"/>
        </p:nvPicPr>
        <p:blipFill>
          <a:blip r:embed="rId17"/>
          <a:stretch>
            <a:fillRect/>
          </a:stretch>
        </p:blipFill>
        <p:spPr>
          <a:xfrm>
            <a:off x="8270954" y="0"/>
            <a:ext cx="873045" cy="822845"/>
          </a:xfrm>
          <a:prstGeom prst="rect">
            <a:avLst/>
          </a:prstGeom>
        </p:spPr>
      </p:pic>
    </p:spTree>
    <p:extLst>
      <p:ext uri="{BB962C8B-B14F-4D97-AF65-F5344CB8AC3E}">
        <p14:creationId xmlns:p14="http://schemas.microsoft.com/office/powerpoint/2010/main" val="2400312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62" r:id="rId7"/>
    <p:sldLayoutId id="2147483663" r:id="rId8"/>
    <p:sldLayoutId id="2147483654" r:id="rId9"/>
    <p:sldLayoutId id="2147483655" r:id="rId10"/>
    <p:sldLayoutId id="2147483656" r:id="rId11"/>
    <p:sldLayoutId id="2147483657" r:id="rId12"/>
    <p:sldLayoutId id="2147483658" r:id="rId13"/>
    <p:sldLayoutId id="2147483659" r:id="rId14"/>
    <p:sldLayoutId id="2147483660"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png"/><Relationship Id="rId3" Type="http://schemas.openxmlformats.org/officeDocument/2006/relationships/image" Target="../media/image8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21.jpeg"/><Relationship Id="rId5"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106.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datadrivenjournalism.net/featured_projects/how_spending_stories_spots_errors_in_public_spending"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emf"/><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emf"/><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emf"/><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6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emf"/><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emf"/><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uzzmachine.com/2010/06/27/the-importance-of-provenanc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emf"/><Relationship Id="rId3"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emf"/><Relationship Id="rId3"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emf"/><Relationship Id="rId3"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emf"/><Relationship Id="rId3" Type="http://schemas.openxmlformats.org/officeDocument/2006/relationships/image" Target="../media/image7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emf"/><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 Id="rId3" Type="http://schemas.openxmlformats.org/officeDocument/2006/relationships/image" Target="../media/image7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emf"/><Relationship Id="rId3"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emf"/><Relationship Id="rId3" Type="http://schemas.openxmlformats.org/officeDocument/2006/relationships/image" Target="../media/image8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hbr.org/2010/10/the-transparent-supply-chain/ar/1"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rovbook.org/provenance"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w3.org/2011/prov/wiki/Diagrams"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73886"/>
            <a:ext cx="7772400" cy="1470025"/>
          </a:xfrm>
        </p:spPr>
        <p:txBody>
          <a:bodyPr/>
          <a:lstStyle/>
          <a:p>
            <a:r>
              <a:rPr lang="en-US" dirty="0" smtClean="0"/>
              <a:t>Provenance: </a:t>
            </a:r>
            <a:br>
              <a:rPr lang="en-US" dirty="0" smtClean="0"/>
            </a:br>
            <a:r>
              <a:rPr lang="en-US" dirty="0" smtClean="0"/>
              <a:t>An </a:t>
            </a:r>
            <a:r>
              <a:rPr lang="en-US" dirty="0" smtClean="0"/>
              <a:t>Introduction </a:t>
            </a:r>
            <a:r>
              <a:rPr lang="en-US" dirty="0" smtClean="0"/>
              <a:t>to PROV</a:t>
            </a:r>
            <a:endParaRPr lang="en-US" dirty="0"/>
          </a:p>
        </p:txBody>
      </p:sp>
      <p:sp>
        <p:nvSpPr>
          <p:cNvPr id="3" name="Subtitle 2"/>
          <p:cNvSpPr>
            <a:spLocks noGrp="1"/>
          </p:cNvSpPr>
          <p:nvPr>
            <p:ph type="subTitle" idx="1"/>
          </p:nvPr>
        </p:nvSpPr>
        <p:spPr>
          <a:xfrm>
            <a:off x="1371600" y="2580754"/>
            <a:ext cx="6400800" cy="1752600"/>
          </a:xfrm>
        </p:spPr>
        <p:txBody>
          <a:bodyPr/>
          <a:lstStyle/>
          <a:p>
            <a:r>
              <a:rPr lang="en-US" dirty="0" smtClean="0"/>
              <a:t>Luc Moreau </a:t>
            </a:r>
            <a:r>
              <a:rPr lang="en-US" dirty="0" smtClean="0"/>
              <a:t> &amp; Paul Groth &amp; </a:t>
            </a:r>
            <a:r>
              <a:rPr lang="en-US" dirty="0" err="1" smtClean="0"/>
              <a:t>Trung</a:t>
            </a:r>
            <a:r>
              <a:rPr lang="en-US" dirty="0" smtClean="0"/>
              <a:t> </a:t>
            </a:r>
            <a:r>
              <a:rPr lang="en-US" dirty="0"/>
              <a:t>Dong Huynh	</a:t>
            </a:r>
          </a:p>
          <a:p>
            <a:endParaRPr lang="en-US" dirty="0" smtClean="0"/>
          </a:p>
          <a:p>
            <a:endParaRPr lang="en-US" dirty="0" smtClean="0"/>
          </a:p>
          <a:p>
            <a:endParaRPr lang="en-US" dirty="0"/>
          </a:p>
        </p:txBody>
      </p:sp>
      <p:pic>
        <p:nvPicPr>
          <p:cNvPr id="5" name="Picture 4" descr="sw-prov-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2835" y="5385035"/>
            <a:ext cx="2713527" cy="507530"/>
          </a:xfrm>
          <a:prstGeom prst="rect">
            <a:avLst/>
          </a:prstGeom>
        </p:spPr>
      </p:pic>
    </p:spTree>
    <p:extLst>
      <p:ext uri="{BB962C8B-B14F-4D97-AF65-F5344CB8AC3E}">
        <p14:creationId xmlns:p14="http://schemas.microsoft.com/office/powerpoint/2010/main" val="8045292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 Definition (2)</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3366FF"/>
                </a:solidFill>
              </a:rPr>
              <a:t>Provenance is a record that describes the people, institutions, entities, and activities, involved in producing, influencing, or delivering a piece of data or a thing in the world</a:t>
            </a:r>
          </a:p>
          <a:p>
            <a:r>
              <a:rPr lang="en-US" dirty="0" smtClean="0"/>
              <a:t>Provenance is crucial in deciding:</a:t>
            </a:r>
          </a:p>
          <a:p>
            <a:pPr lvl="1"/>
            <a:r>
              <a:rPr lang="en-US" dirty="0" smtClean="0"/>
              <a:t>whether information is to be trusted, </a:t>
            </a:r>
          </a:p>
          <a:p>
            <a:pPr lvl="1"/>
            <a:r>
              <a:rPr lang="en-US" dirty="0" smtClean="0"/>
              <a:t>how it should be integrated with other sources, and </a:t>
            </a:r>
          </a:p>
          <a:p>
            <a:pPr lvl="1"/>
            <a:r>
              <a:rPr lang="en-US" dirty="0" smtClean="0"/>
              <a:t>how to give credit to its originators when reusing it.</a:t>
            </a:r>
          </a:p>
          <a:p>
            <a:r>
              <a:rPr lang="en-US" dirty="0"/>
              <a:t>P</a:t>
            </a:r>
            <a:r>
              <a:rPr lang="en-US" dirty="0" smtClean="0"/>
              <a:t>rovenance can help users to make trust judgments.</a:t>
            </a:r>
            <a:endParaRPr lang="en-US" dirty="0"/>
          </a:p>
        </p:txBody>
      </p:sp>
      <p:pic>
        <p:nvPicPr>
          <p:cNvPr id="4" name="Picture 3" descr="sw-prov-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8521" y="2990899"/>
            <a:ext cx="2713527" cy="507530"/>
          </a:xfrm>
          <a:prstGeom prst="rect">
            <a:avLst/>
          </a:prstGeom>
        </p:spPr>
      </p:pic>
    </p:spTree>
    <p:extLst>
      <p:ext uri="{BB962C8B-B14F-4D97-AF65-F5344CB8AC3E}">
        <p14:creationId xmlns:p14="http://schemas.microsoft.com/office/powerpoint/2010/main" val="17077741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Content Placeholder 8"/>
          <p:cNvPicPr>
            <a:picLocks noGrp="1" noChangeAspect="1"/>
          </p:cNvPicPr>
          <p:nvPr>
            <p:ph sz="half" idx="1"/>
          </p:nvPr>
        </p:nvPicPr>
        <p:blipFill>
          <a:blip r:embed="rId2"/>
          <a:srcRect l="-3777" r="-3777"/>
          <a:stretch>
            <a:fillRect/>
          </a:stretch>
        </p:blipFill>
        <p:spPr/>
      </p:pic>
      <p:pic>
        <p:nvPicPr>
          <p:cNvPr id="8" name="Content Placeholder 7"/>
          <p:cNvPicPr>
            <a:picLocks noGrp="1" noChangeAspect="1"/>
          </p:cNvPicPr>
          <p:nvPr>
            <p:ph sz="half" idx="2"/>
          </p:nvPr>
        </p:nvPicPr>
        <p:blipFill>
          <a:blip r:embed="rId3"/>
          <a:srcRect l="753" r="753"/>
          <a:stretch>
            <a:fillRect/>
          </a:stretch>
        </p:blipFill>
        <p:spPr/>
      </p:pic>
    </p:spTree>
    <p:extLst>
      <p:ext uri="{BB962C8B-B14F-4D97-AF65-F5344CB8AC3E}">
        <p14:creationId xmlns:p14="http://schemas.microsoft.com/office/powerpoint/2010/main" val="17178601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4.2 Association but no Attribution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Similar to Recipe </a:t>
            </a:r>
            <a:r>
              <a:rPr lang="en-US" dirty="0" smtClean="0"/>
              <a:t>4.1</a:t>
            </a:r>
            <a:r>
              <a:rPr lang="en-US" dirty="0"/>
              <a:t>, a solution is to explicitly express the attribution from the entities to the agent that is responsible for them. </a:t>
            </a:r>
            <a:endParaRPr lang="en-US" dirty="0" smtClean="0"/>
          </a:p>
          <a:p>
            <a:r>
              <a:rPr lang="en-US" dirty="0" smtClean="0"/>
              <a:t>In </a:t>
            </a:r>
            <a:r>
              <a:rPr lang="en-US" dirty="0"/>
              <a:t>some cases, it may be use to use </a:t>
            </a:r>
            <a:r>
              <a:rPr lang="en-US" dirty="0" err="1"/>
              <a:t>prov:actedOnBehalf</a:t>
            </a:r>
            <a:r>
              <a:rPr lang="en-US" dirty="0"/>
              <a:t> to express chains of responsibility to reduce the number of </a:t>
            </a:r>
            <a:r>
              <a:rPr lang="en-US" dirty="0" err="1"/>
              <a:t>prov:wasAttributedTo</a:t>
            </a:r>
            <a:r>
              <a:rPr lang="en-US" dirty="0"/>
              <a:t> edges linking to one entity. </a:t>
            </a:r>
            <a:endParaRPr lang="en-US" dirty="0" smtClean="0"/>
          </a:p>
          <a:p>
            <a:r>
              <a:rPr lang="en-US" dirty="0" smtClean="0"/>
              <a:t>For </a:t>
            </a:r>
            <a:r>
              <a:rPr lang="en-US" dirty="0"/>
              <a:t>example, if an article is attributed to the author who acted on behalf on an editor, then the editor shares some responsibility for the article as well. </a:t>
            </a:r>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Are all the entities generated by an activity attributed to the agents that are associated with that activity? </a:t>
            </a:r>
          </a:p>
          <a:p>
            <a:endParaRPr lang="en-US" dirty="0"/>
          </a:p>
        </p:txBody>
      </p:sp>
    </p:spTree>
    <p:extLst>
      <p:ext uri="{BB962C8B-B14F-4D97-AF65-F5344CB8AC3E}">
        <p14:creationId xmlns:p14="http://schemas.microsoft.com/office/powerpoint/2010/main" val="2908192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4.3 Specify Responsibility First, What a </a:t>
            </a:r>
            <a:r>
              <a:rPr lang="en-US" sz="3600" dirty="0" err="1" smtClean="0"/>
              <a:t>prov:Agent</a:t>
            </a:r>
            <a:r>
              <a:rPr lang="en-US" sz="3600" dirty="0" smtClean="0"/>
              <a:t> is will follow</a:t>
            </a:r>
            <a:endParaRPr lang="en-US" sz="3600" dirty="0"/>
          </a:p>
        </p:txBody>
      </p:sp>
      <p:sp>
        <p:nvSpPr>
          <p:cNvPr id="3" name="Content Placeholder 2"/>
          <p:cNvSpPr>
            <a:spLocks noGrp="1"/>
          </p:cNvSpPr>
          <p:nvPr>
            <p:ph idx="1"/>
          </p:nvPr>
        </p:nvSpPr>
        <p:spPr/>
        <p:txBody>
          <a:bodyPr>
            <a:normAutofit lnSpcReduction="10000"/>
          </a:bodyPr>
          <a:lstStyle/>
          <a:p>
            <a:r>
              <a:rPr lang="en-US" dirty="0"/>
              <a:t>To avoid confusion, we suggest only applying the type </a:t>
            </a:r>
            <a:r>
              <a:rPr lang="en-US" dirty="0" err="1"/>
              <a:t>prov:Agent</a:t>
            </a:r>
            <a:r>
              <a:rPr lang="en-US" dirty="0"/>
              <a:t> after associating a thing to an activity or entity using a responsibility </a:t>
            </a:r>
            <a:r>
              <a:rPr lang="en-US" dirty="0" smtClean="0"/>
              <a:t>property </a:t>
            </a:r>
            <a:r>
              <a:rPr lang="en-US" dirty="0"/>
              <a:t>such as </a:t>
            </a:r>
            <a:r>
              <a:rPr lang="en-US" dirty="0" err="1"/>
              <a:t>prov:wasAttributedTo</a:t>
            </a:r>
            <a:r>
              <a:rPr lang="en-US" dirty="0"/>
              <a:t> or </a:t>
            </a:r>
            <a:r>
              <a:rPr lang="en-US" dirty="0" err="1"/>
              <a:t>prov:wasAssociatedWith</a:t>
            </a:r>
            <a:r>
              <a:rPr lang="en-US" dirty="0"/>
              <a:t>. </a:t>
            </a:r>
            <a:endParaRPr lang="en-US" dirty="0" smtClean="0"/>
          </a:p>
          <a:p>
            <a:r>
              <a:rPr lang="en-US" dirty="0" smtClean="0"/>
              <a:t>The </a:t>
            </a:r>
            <a:r>
              <a:rPr lang="en-US" dirty="0"/>
              <a:t>property </a:t>
            </a:r>
            <a:r>
              <a:rPr lang="en-US" dirty="0" err="1"/>
              <a:t>prov:actedOnBehalfOf</a:t>
            </a:r>
            <a:r>
              <a:rPr lang="en-US" dirty="0"/>
              <a:t> can also be used to create responsibility chains between agents. </a:t>
            </a:r>
          </a:p>
        </p:txBody>
      </p:sp>
      <p:sp>
        <p:nvSpPr>
          <p:cNvPr id="4" name="Content Placeholder 3"/>
          <p:cNvSpPr>
            <a:spLocks noGrp="1"/>
          </p:cNvSpPr>
          <p:nvPr>
            <p:ph idx="13"/>
          </p:nvPr>
        </p:nvSpPr>
        <p:spPr/>
        <p:txBody>
          <a:bodyPr>
            <a:normAutofit fontScale="85000" lnSpcReduction="20000"/>
          </a:bodyPr>
          <a:lstStyle/>
          <a:p>
            <a:r>
              <a:rPr lang="en-US" dirty="0"/>
              <a:t>Is this person, organization, or software really a </a:t>
            </a:r>
            <a:r>
              <a:rPr lang="en-US" dirty="0" err="1"/>
              <a:t>prov:Agent</a:t>
            </a:r>
            <a:r>
              <a:rPr lang="en-US" dirty="0"/>
              <a:t>? </a:t>
            </a:r>
          </a:p>
          <a:p>
            <a:endParaRPr lang="en-US" dirty="0"/>
          </a:p>
        </p:txBody>
      </p:sp>
    </p:spTree>
    <p:extLst>
      <p:ext uri="{BB962C8B-B14F-4D97-AF65-F5344CB8AC3E}">
        <p14:creationId xmlns:p14="http://schemas.microsoft.com/office/powerpoint/2010/main" val="3587864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278618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p</a:t>
            </a:r>
            <a:r>
              <a:rPr lang="en-US" dirty="0" err="1" smtClean="0"/>
              <a:t>rovenance.ecs.soton.ac.uk</a:t>
            </a:r>
            <a:endParaRPr lang="en-US" dirty="0"/>
          </a:p>
        </p:txBody>
      </p:sp>
      <p:pic>
        <p:nvPicPr>
          <p:cNvPr id="6" name="Content Placeholder 5"/>
          <p:cNvPicPr>
            <a:picLocks noGrp="1" noChangeAspect="1"/>
          </p:cNvPicPr>
          <p:nvPr>
            <p:ph idx="1"/>
          </p:nvPr>
        </p:nvPicPr>
        <p:blipFill>
          <a:blip r:embed="rId2"/>
          <a:srcRect l="-33854" r="-33854"/>
          <a:stretch>
            <a:fillRect/>
          </a:stretch>
        </p:blipFill>
        <p:spPr/>
      </p:pic>
    </p:spTree>
    <p:extLst>
      <p:ext uri="{BB962C8B-B14F-4D97-AF65-F5344CB8AC3E}">
        <p14:creationId xmlns:p14="http://schemas.microsoft.com/office/powerpoint/2010/main" val="367207920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ProvValidator</a:t>
            </a:r>
            <a:endParaRPr lang="en-US" dirty="0"/>
          </a:p>
        </p:txBody>
      </p:sp>
      <p:pic>
        <p:nvPicPr>
          <p:cNvPr id="4" name="Content Placeholder 3"/>
          <p:cNvPicPr>
            <a:picLocks noGrp="1" noChangeAspect="1"/>
          </p:cNvPicPr>
          <p:nvPr>
            <p:ph idx="1"/>
          </p:nvPr>
        </p:nvPicPr>
        <p:blipFill>
          <a:blip r:embed="rId2"/>
          <a:srcRect l="-6769" r="-6769"/>
          <a:stretch>
            <a:fillRect/>
          </a:stretch>
        </p:blipFill>
        <p:spPr/>
      </p:pic>
    </p:spTree>
    <p:extLst>
      <p:ext uri="{BB962C8B-B14F-4D97-AF65-F5344CB8AC3E}">
        <p14:creationId xmlns:p14="http://schemas.microsoft.com/office/powerpoint/2010/main" val="155159167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ProvTranslator</a:t>
            </a:r>
            <a:endParaRPr lang="en-US" dirty="0"/>
          </a:p>
        </p:txBody>
      </p:sp>
      <p:pic>
        <p:nvPicPr>
          <p:cNvPr id="4" name="Content Placeholder 3"/>
          <p:cNvPicPr>
            <a:picLocks noGrp="1" noChangeAspect="1"/>
          </p:cNvPicPr>
          <p:nvPr>
            <p:ph idx="1"/>
          </p:nvPr>
        </p:nvPicPr>
        <p:blipFill>
          <a:blip r:embed="rId2"/>
          <a:srcRect l="-7688" r="-7688"/>
          <a:stretch>
            <a:fillRect/>
          </a:stretch>
        </p:blipFill>
        <p:spPr/>
      </p:pic>
    </p:spTree>
    <p:extLst>
      <p:ext uri="{BB962C8B-B14F-4D97-AF65-F5344CB8AC3E}">
        <p14:creationId xmlns:p14="http://schemas.microsoft.com/office/powerpoint/2010/main" val="270474933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ProvStore</a:t>
            </a:r>
            <a:endParaRPr lang="en-US" dirty="0"/>
          </a:p>
        </p:txBody>
      </p:sp>
      <p:pic>
        <p:nvPicPr>
          <p:cNvPr id="4" name="Content Placeholder 3"/>
          <p:cNvPicPr>
            <a:picLocks noGrp="1" noChangeAspect="1"/>
          </p:cNvPicPr>
          <p:nvPr>
            <p:ph idx="1"/>
          </p:nvPr>
        </p:nvPicPr>
        <p:blipFill>
          <a:blip r:embed="rId2"/>
          <a:srcRect l="-12335" r="-12335"/>
          <a:stretch>
            <a:fillRect/>
          </a:stretch>
        </p:blipFill>
        <p:spPr/>
      </p:pic>
    </p:spTree>
    <p:extLst>
      <p:ext uri="{BB962C8B-B14F-4D97-AF65-F5344CB8AC3E}">
        <p14:creationId xmlns:p14="http://schemas.microsoft.com/office/powerpoint/2010/main" val="119847451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ProvVis</a:t>
            </a:r>
            <a:endParaRPr lang="en-US" dirty="0"/>
          </a:p>
        </p:txBody>
      </p:sp>
      <p:pic>
        <p:nvPicPr>
          <p:cNvPr id="4" name="Content Placeholder 3"/>
          <p:cNvPicPr>
            <a:picLocks noGrp="1" noChangeAspect="1"/>
          </p:cNvPicPr>
          <p:nvPr>
            <p:ph idx="1"/>
          </p:nvPr>
        </p:nvPicPr>
        <p:blipFill>
          <a:blip r:embed="rId2"/>
          <a:srcRect l="-10691" r="-10691"/>
          <a:stretch>
            <a:fillRect/>
          </a:stretch>
        </p:blipFill>
        <p:spPr/>
      </p:pic>
    </p:spTree>
    <p:extLst>
      <p:ext uri="{BB962C8B-B14F-4D97-AF65-F5344CB8AC3E}">
        <p14:creationId xmlns:p14="http://schemas.microsoft.com/office/powerpoint/2010/main" val="178701116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ProvToolbox</a:t>
            </a:r>
            <a:endParaRPr lang="en-US" dirty="0"/>
          </a:p>
        </p:txBody>
      </p:sp>
      <p:pic>
        <p:nvPicPr>
          <p:cNvPr id="4" name="Content Placeholder 3"/>
          <p:cNvPicPr>
            <a:picLocks noGrp="1" noChangeAspect="1"/>
          </p:cNvPicPr>
          <p:nvPr>
            <p:ph idx="1"/>
          </p:nvPr>
        </p:nvPicPr>
        <p:blipFill>
          <a:blip r:embed="rId2"/>
          <a:srcRect l="-14287" r="-14287"/>
          <a:stretch>
            <a:fillRect/>
          </a:stretch>
        </p:blipFill>
        <p:spPr/>
      </p:pic>
    </p:spTree>
    <p:extLst>
      <p:ext uri="{BB962C8B-B14F-4D97-AF65-F5344CB8AC3E}">
        <p14:creationId xmlns:p14="http://schemas.microsoft.com/office/powerpoint/2010/main" val="2005531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0" name="TextBox 91"/>
          <p:cNvSpPr txBox="1">
            <a:spLocks noChangeArrowheads="1"/>
          </p:cNvSpPr>
          <p:nvPr/>
        </p:nvSpPr>
        <p:spPr bwMode="auto">
          <a:xfrm>
            <a:off x="0" y="357166"/>
            <a:ext cx="3571875" cy="523220"/>
          </a:xfrm>
          <a:prstGeom prst="rect">
            <a:avLst/>
          </a:prstGeom>
          <a:noFill/>
          <a:ln w="9525">
            <a:noFill/>
            <a:miter lim="800000"/>
            <a:headEnd/>
            <a:tailEnd/>
          </a:ln>
        </p:spPr>
        <p:txBody>
          <a:bodyPr>
            <a:spAutoFit/>
          </a:bodyPr>
          <a:lstStyle/>
          <a:p>
            <a:r>
              <a:rPr lang="en-GB" sz="2800" b="1" dirty="0">
                <a:solidFill>
                  <a:srgbClr val="FF0000"/>
                </a:solidFill>
                <a:latin typeface="Calibri" pitchFamily="34" charset="0"/>
              </a:rPr>
              <a:t>The </a:t>
            </a:r>
            <a:r>
              <a:rPr lang="en-GB" sz="2800" b="1" dirty="0" smtClean="0">
                <a:solidFill>
                  <a:srgbClr val="FF0000"/>
                </a:solidFill>
                <a:latin typeface="Calibri" pitchFamily="34" charset="0"/>
              </a:rPr>
              <a:t>Science Lifecycle</a:t>
            </a:r>
            <a:endParaRPr lang="en-GB" sz="2800" b="1" dirty="0">
              <a:solidFill>
                <a:srgbClr val="FF0000"/>
              </a:solidFill>
              <a:latin typeface="Calibri" pitchFamily="34" charset="0"/>
            </a:endParaRPr>
          </a:p>
        </p:txBody>
      </p:sp>
      <p:pic>
        <p:nvPicPr>
          <p:cNvPr id="85" name="Picture 8"/>
          <p:cNvPicPr>
            <a:picLocks noChangeAspect="1" noChangeArrowheads="1"/>
          </p:cNvPicPr>
          <p:nvPr/>
        </p:nvPicPr>
        <p:blipFill>
          <a:blip r:embed="rId2" cstate="print"/>
          <a:srcRect/>
          <a:stretch>
            <a:fillRect/>
          </a:stretch>
        </p:blipFill>
        <p:spPr bwMode="auto">
          <a:xfrm>
            <a:off x="6582224" y="2814612"/>
            <a:ext cx="2378869" cy="1478756"/>
          </a:xfrm>
          <a:prstGeom prst="rect">
            <a:avLst/>
          </a:prstGeom>
          <a:noFill/>
          <a:ln w="9525">
            <a:noFill/>
            <a:miter lim="800000"/>
            <a:headEnd/>
            <a:tailEnd/>
          </a:ln>
        </p:spPr>
      </p:pic>
      <p:sp>
        <p:nvSpPr>
          <p:cNvPr id="71" name="Text Box 66"/>
          <p:cNvSpPr txBox="1">
            <a:spLocks noChangeArrowheads="1"/>
          </p:cNvSpPr>
          <p:nvPr/>
        </p:nvSpPr>
        <p:spPr bwMode="auto">
          <a:xfrm>
            <a:off x="3841882" y="2021660"/>
            <a:ext cx="1864518" cy="47148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ct val="50000"/>
              </a:spcBef>
              <a:spcAft>
                <a:spcPts val="0"/>
              </a:spcAft>
              <a:defRPr/>
            </a:pPr>
            <a:r>
              <a:rPr lang="en-GB" sz="2800" b="1" dirty="0">
                <a:latin typeface="Arial" pitchFamily="34" charset="0"/>
              </a:rPr>
              <a:t>scientists</a:t>
            </a:r>
            <a:endParaRPr lang="en-US" sz="2800" b="1" dirty="0">
              <a:latin typeface="Arial" pitchFamily="34" charset="0"/>
            </a:endParaRPr>
          </a:p>
        </p:txBody>
      </p:sp>
      <p:grpSp>
        <p:nvGrpSpPr>
          <p:cNvPr id="2" name="Group 8"/>
          <p:cNvGrpSpPr>
            <a:grpSpLocks/>
          </p:cNvGrpSpPr>
          <p:nvPr/>
        </p:nvGrpSpPr>
        <p:grpSpPr bwMode="auto">
          <a:xfrm>
            <a:off x="1297278" y="4989175"/>
            <a:ext cx="2337435" cy="1104423"/>
            <a:chOff x="703" y="2251"/>
            <a:chExt cx="1497" cy="773"/>
          </a:xfrm>
        </p:grpSpPr>
        <p:sp>
          <p:nvSpPr>
            <p:cNvPr id="3144" name="AutoShape 10"/>
            <p:cNvSpPr>
              <a:spLocks noChangeArrowheads="1"/>
            </p:cNvSpPr>
            <p:nvPr/>
          </p:nvSpPr>
          <p:spPr bwMode="auto">
            <a:xfrm>
              <a:off x="1292" y="2251"/>
              <a:ext cx="273" cy="350"/>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grpSp>
          <p:nvGrpSpPr>
            <p:cNvPr id="3" name="Group 14"/>
            <p:cNvGrpSpPr>
              <a:grpSpLocks/>
            </p:cNvGrpSpPr>
            <p:nvPr/>
          </p:nvGrpSpPr>
          <p:grpSpPr bwMode="auto">
            <a:xfrm>
              <a:off x="1747" y="2251"/>
              <a:ext cx="453" cy="557"/>
              <a:chOff x="1747" y="2251"/>
              <a:chExt cx="453" cy="557"/>
            </a:xfrm>
          </p:grpSpPr>
          <p:sp>
            <p:nvSpPr>
              <p:cNvPr id="3149" name="AutoShape 13"/>
              <p:cNvSpPr>
                <a:spLocks noChangeArrowheads="1"/>
              </p:cNvSpPr>
              <p:nvPr/>
            </p:nvSpPr>
            <p:spPr bwMode="auto">
              <a:xfrm>
                <a:off x="1838" y="2251"/>
                <a:ext cx="226" cy="267"/>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50" name="Text Box 14"/>
              <p:cNvSpPr txBox="1">
                <a:spLocks noChangeArrowheads="1"/>
              </p:cNvSpPr>
              <p:nvPr/>
            </p:nvSpPr>
            <p:spPr bwMode="auto">
              <a:xfrm>
                <a:off x="1747" y="2478"/>
                <a:ext cx="453" cy="330"/>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Local</a:t>
                </a:r>
                <a:br>
                  <a:rPr lang="en-GB" sz="1400" b="1">
                    <a:latin typeface="Calibri" pitchFamily="34" charset="0"/>
                  </a:rPr>
                </a:br>
                <a:r>
                  <a:rPr lang="en-GB" sz="1400" b="1">
                    <a:latin typeface="Calibri" pitchFamily="34" charset="0"/>
                  </a:rPr>
                  <a:t>Web</a:t>
                </a:r>
                <a:endParaRPr lang="en-US" sz="1400" b="1">
                  <a:latin typeface="Calibri" pitchFamily="34" charset="0"/>
                </a:endParaRPr>
              </a:p>
            </p:txBody>
          </p:sp>
        </p:grpSp>
        <p:grpSp>
          <p:nvGrpSpPr>
            <p:cNvPr id="4" name="Group 15"/>
            <p:cNvGrpSpPr>
              <a:grpSpLocks/>
            </p:cNvGrpSpPr>
            <p:nvPr/>
          </p:nvGrpSpPr>
          <p:grpSpPr bwMode="auto">
            <a:xfrm>
              <a:off x="703" y="2251"/>
              <a:ext cx="832" cy="773"/>
              <a:chOff x="703" y="2296"/>
              <a:chExt cx="832" cy="773"/>
            </a:xfrm>
          </p:grpSpPr>
          <p:sp>
            <p:nvSpPr>
              <p:cNvPr id="3147" name="AutoShape 16"/>
              <p:cNvSpPr>
                <a:spLocks noChangeArrowheads="1"/>
              </p:cNvSpPr>
              <p:nvPr/>
            </p:nvSpPr>
            <p:spPr bwMode="auto">
              <a:xfrm>
                <a:off x="703" y="2296"/>
                <a:ext cx="318" cy="396"/>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48" name="Text Box 17"/>
              <p:cNvSpPr txBox="1">
                <a:spLocks noChangeArrowheads="1"/>
              </p:cNvSpPr>
              <p:nvPr/>
            </p:nvSpPr>
            <p:spPr bwMode="auto">
              <a:xfrm>
                <a:off x="764" y="2739"/>
                <a:ext cx="771" cy="330"/>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Repositories</a:t>
                </a:r>
                <a:endParaRPr lang="en-US" sz="1400" b="1">
                  <a:latin typeface="Calibri" pitchFamily="34" charset="0"/>
                </a:endParaRPr>
              </a:p>
            </p:txBody>
          </p:sp>
        </p:grpSp>
      </p:grpSp>
      <p:sp>
        <p:nvSpPr>
          <p:cNvPr id="3077" name="AutoShape 18"/>
          <p:cNvSpPr>
            <a:spLocks noChangeArrowheads="1"/>
          </p:cNvSpPr>
          <p:nvPr/>
        </p:nvSpPr>
        <p:spPr bwMode="auto">
          <a:xfrm rot="6301308">
            <a:off x="1819486" y="4729857"/>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78" name="AutoShape 19"/>
          <p:cNvSpPr>
            <a:spLocks noChangeArrowheads="1"/>
          </p:cNvSpPr>
          <p:nvPr/>
        </p:nvSpPr>
        <p:spPr bwMode="auto">
          <a:xfrm rot="4376636">
            <a:off x="2822468" y="4556977"/>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79" name="AutoShape 20"/>
          <p:cNvSpPr>
            <a:spLocks noChangeArrowheads="1"/>
          </p:cNvSpPr>
          <p:nvPr/>
        </p:nvSpPr>
        <p:spPr bwMode="auto">
          <a:xfrm rot="5400000">
            <a:off x="2462424" y="4788435"/>
            <a:ext cx="200025" cy="70008"/>
          </a:xfrm>
          <a:prstGeom prst="rightArrow">
            <a:avLst>
              <a:gd name="adj1" fmla="val 23528"/>
              <a:gd name="adj2" fmla="val 70979"/>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grpSp>
        <p:nvGrpSpPr>
          <p:cNvPr id="5" name="Group 22"/>
          <p:cNvGrpSpPr>
            <a:grpSpLocks/>
          </p:cNvGrpSpPr>
          <p:nvPr/>
        </p:nvGrpSpPr>
        <p:grpSpPr bwMode="auto">
          <a:xfrm>
            <a:off x="2197391" y="1725910"/>
            <a:ext cx="584359" cy="712946"/>
            <a:chOff x="1292" y="1389"/>
            <a:chExt cx="409" cy="499"/>
          </a:xfrm>
        </p:grpSpPr>
        <p:sp>
          <p:nvSpPr>
            <p:cNvPr id="3142" name="AutoShape 23"/>
            <p:cNvSpPr>
              <a:spLocks noChangeArrowheads="1"/>
            </p:cNvSpPr>
            <p:nvPr/>
          </p:nvSpPr>
          <p:spPr bwMode="auto">
            <a:xfrm>
              <a:off x="1292" y="1389"/>
              <a:ext cx="363" cy="408"/>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43" name="AutoShape 24"/>
            <p:cNvSpPr>
              <a:spLocks noChangeArrowheads="1"/>
            </p:cNvSpPr>
            <p:nvPr/>
          </p:nvSpPr>
          <p:spPr bwMode="auto">
            <a:xfrm>
              <a:off x="1338" y="1480"/>
              <a:ext cx="363" cy="408"/>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grpSp>
      <p:sp>
        <p:nvSpPr>
          <p:cNvPr id="3081" name="AutoShape 25"/>
          <p:cNvSpPr>
            <a:spLocks noChangeArrowheads="1"/>
          </p:cNvSpPr>
          <p:nvPr/>
        </p:nvSpPr>
        <p:spPr bwMode="auto">
          <a:xfrm rot="18214464">
            <a:off x="2079518" y="2803902"/>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82" name="AutoShape 26"/>
          <p:cNvSpPr>
            <a:spLocks noChangeArrowheads="1"/>
          </p:cNvSpPr>
          <p:nvPr/>
        </p:nvSpPr>
        <p:spPr bwMode="auto">
          <a:xfrm rot="16990452">
            <a:off x="2339551" y="2863909"/>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83" name="AutoShape 27"/>
          <p:cNvSpPr>
            <a:spLocks noChangeArrowheads="1"/>
          </p:cNvSpPr>
          <p:nvPr/>
        </p:nvSpPr>
        <p:spPr bwMode="auto">
          <a:xfrm rot="16200000">
            <a:off x="2598155" y="2868195"/>
            <a:ext cx="328613" cy="70008"/>
          </a:xfrm>
          <a:prstGeom prst="rightArrow">
            <a:avLst>
              <a:gd name="adj1" fmla="val 23528"/>
              <a:gd name="adj2" fmla="val 116609"/>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84" name="laptop"/>
          <p:cNvSpPr>
            <a:spLocks noEditPoints="1" noChangeArrowheads="1"/>
          </p:cNvSpPr>
          <p:nvPr/>
        </p:nvSpPr>
        <p:spPr bwMode="auto">
          <a:xfrm>
            <a:off x="6300761" y="1252993"/>
            <a:ext cx="842963" cy="711518"/>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endParaRPr lang="en-GB" sz="2000">
              <a:latin typeface="Calibri" pitchFamily="34" charset="0"/>
            </a:endParaRPr>
          </a:p>
        </p:txBody>
      </p:sp>
      <p:sp>
        <p:nvSpPr>
          <p:cNvPr id="3085" name="laptop"/>
          <p:cNvSpPr>
            <a:spLocks noEditPoints="1" noChangeArrowheads="1"/>
          </p:cNvSpPr>
          <p:nvPr/>
        </p:nvSpPr>
        <p:spPr bwMode="auto">
          <a:xfrm>
            <a:off x="6106451" y="1577319"/>
            <a:ext cx="842963" cy="711518"/>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endParaRPr lang="en-GB" sz="2000">
              <a:latin typeface="Calibri" pitchFamily="34" charset="0"/>
            </a:endParaRPr>
          </a:p>
        </p:txBody>
      </p:sp>
      <p:sp>
        <p:nvSpPr>
          <p:cNvPr id="3086" name="Text Box 35"/>
          <p:cNvSpPr txBox="1">
            <a:spLocks noChangeArrowheads="1"/>
          </p:cNvSpPr>
          <p:nvPr/>
        </p:nvSpPr>
        <p:spPr bwMode="auto">
          <a:xfrm>
            <a:off x="5976435" y="2354560"/>
            <a:ext cx="951548" cy="471488"/>
          </a:xfrm>
          <a:prstGeom prst="rect">
            <a:avLst/>
          </a:prstGeom>
          <a:noFill/>
          <a:ln w="9525">
            <a:noFill/>
            <a:miter lim="800000"/>
            <a:headEnd/>
            <a:tailEnd/>
          </a:ln>
        </p:spPr>
        <p:txBody>
          <a:bodyPr>
            <a:spAutoFit/>
          </a:bodyPr>
          <a:lstStyle/>
          <a:p>
            <a:pPr>
              <a:spcBef>
                <a:spcPct val="50000"/>
              </a:spcBef>
            </a:pPr>
            <a:r>
              <a:rPr lang="en-GB" sz="1400" b="1">
                <a:latin typeface="Calibri" pitchFamily="34" charset="0"/>
              </a:rPr>
              <a:t>Graduate Students</a:t>
            </a:r>
            <a:endParaRPr lang="en-US" sz="1400" b="1">
              <a:latin typeface="Calibri" pitchFamily="34" charset="0"/>
            </a:endParaRPr>
          </a:p>
        </p:txBody>
      </p:sp>
      <p:sp>
        <p:nvSpPr>
          <p:cNvPr id="3087" name="Text Box 37"/>
          <p:cNvSpPr txBox="1">
            <a:spLocks noChangeArrowheads="1"/>
          </p:cNvSpPr>
          <p:nvPr/>
        </p:nvSpPr>
        <p:spPr bwMode="auto">
          <a:xfrm>
            <a:off x="6453637" y="628629"/>
            <a:ext cx="1393031" cy="471488"/>
          </a:xfrm>
          <a:prstGeom prst="rect">
            <a:avLst/>
          </a:prstGeom>
          <a:noFill/>
          <a:ln w="9525">
            <a:noFill/>
            <a:miter lim="800000"/>
            <a:headEnd/>
            <a:tailEnd/>
          </a:ln>
        </p:spPr>
        <p:txBody>
          <a:bodyPr>
            <a:spAutoFit/>
          </a:bodyPr>
          <a:lstStyle/>
          <a:p>
            <a:pPr>
              <a:spcBef>
                <a:spcPct val="50000"/>
              </a:spcBef>
            </a:pPr>
            <a:r>
              <a:rPr lang="en-GB" sz="1400" b="1">
                <a:latin typeface="Calibri" pitchFamily="34" charset="0"/>
              </a:rPr>
              <a:t>Undergraduate Students</a:t>
            </a:r>
            <a:endParaRPr lang="en-US" sz="1400" b="1">
              <a:latin typeface="Calibri" pitchFamily="34" charset="0"/>
            </a:endParaRPr>
          </a:p>
        </p:txBody>
      </p:sp>
      <p:grpSp>
        <p:nvGrpSpPr>
          <p:cNvPr id="6" name="Group 38"/>
          <p:cNvGrpSpPr>
            <a:grpSpLocks/>
          </p:cNvGrpSpPr>
          <p:nvPr/>
        </p:nvGrpSpPr>
        <p:grpSpPr bwMode="auto">
          <a:xfrm>
            <a:off x="4291938" y="500042"/>
            <a:ext cx="1800225" cy="1092993"/>
            <a:chOff x="1927" y="119"/>
            <a:chExt cx="1043" cy="771"/>
          </a:xfrm>
        </p:grpSpPr>
        <p:sp>
          <p:nvSpPr>
            <p:cNvPr id="3140" name="AutoShape 39"/>
            <p:cNvSpPr>
              <a:spLocks noChangeArrowheads="1"/>
            </p:cNvSpPr>
            <p:nvPr/>
          </p:nvSpPr>
          <p:spPr bwMode="auto">
            <a:xfrm>
              <a:off x="2225" y="527"/>
              <a:ext cx="318" cy="363"/>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41" name="Rectangle 40"/>
            <p:cNvSpPr>
              <a:spLocks noChangeArrowheads="1"/>
            </p:cNvSpPr>
            <p:nvPr/>
          </p:nvSpPr>
          <p:spPr bwMode="auto">
            <a:xfrm>
              <a:off x="1927" y="119"/>
              <a:ext cx="1043" cy="523"/>
            </a:xfrm>
            <a:prstGeom prst="rect">
              <a:avLst/>
            </a:prstGeom>
            <a:noFill/>
            <a:ln w="9525">
              <a:noFill/>
              <a:miter lim="800000"/>
              <a:headEnd/>
              <a:tailEnd/>
            </a:ln>
          </p:spPr>
          <p:txBody>
            <a:bodyPr>
              <a:spAutoFit/>
            </a:bodyPr>
            <a:lstStyle/>
            <a:p>
              <a:pPr algn="ctr">
                <a:spcBef>
                  <a:spcPct val="50000"/>
                </a:spcBef>
              </a:pPr>
              <a:r>
                <a:rPr lang="en-GB" sz="1600" b="1">
                  <a:latin typeface="Calibri" pitchFamily="34" charset="0"/>
                </a:rPr>
                <a:t>Virtual Learning Environment</a:t>
              </a:r>
              <a:endParaRPr lang="en-US" sz="1600" b="1">
                <a:latin typeface="Calibri" pitchFamily="34" charset="0"/>
              </a:endParaRPr>
            </a:p>
          </p:txBody>
        </p:sp>
      </p:grpSp>
      <p:sp>
        <p:nvSpPr>
          <p:cNvPr id="3089" name="AutoShape 44"/>
          <p:cNvSpPr>
            <a:spLocks noChangeArrowheads="1"/>
          </p:cNvSpPr>
          <p:nvPr/>
        </p:nvSpPr>
        <p:spPr bwMode="auto">
          <a:xfrm>
            <a:off x="4167637" y="4099063"/>
            <a:ext cx="322898" cy="381477"/>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090" name="AutoShape 67"/>
          <p:cNvSpPr>
            <a:spLocks noChangeArrowheads="1"/>
          </p:cNvSpPr>
          <p:nvPr/>
        </p:nvSpPr>
        <p:spPr bwMode="auto">
          <a:xfrm>
            <a:off x="4101915" y="4260512"/>
            <a:ext cx="322898" cy="381476"/>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grpSp>
        <p:nvGrpSpPr>
          <p:cNvPr id="7" name="Group 73"/>
          <p:cNvGrpSpPr>
            <a:grpSpLocks/>
          </p:cNvGrpSpPr>
          <p:nvPr/>
        </p:nvGrpSpPr>
        <p:grpSpPr bwMode="auto">
          <a:xfrm>
            <a:off x="714348" y="3074650"/>
            <a:ext cx="3038952" cy="1668780"/>
            <a:chOff x="476" y="1985"/>
            <a:chExt cx="1653" cy="895"/>
          </a:xfrm>
        </p:grpSpPr>
        <p:sp>
          <p:nvSpPr>
            <p:cNvPr id="3135" name="Text Box 74"/>
            <p:cNvSpPr txBox="1">
              <a:spLocks noChangeArrowheads="1"/>
            </p:cNvSpPr>
            <p:nvPr/>
          </p:nvSpPr>
          <p:spPr bwMode="auto">
            <a:xfrm>
              <a:off x="1630" y="2399"/>
              <a:ext cx="499" cy="357"/>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Technical Reports</a:t>
              </a:r>
              <a:endParaRPr lang="en-US" sz="1400" b="1">
                <a:latin typeface="Calibri" pitchFamily="34" charset="0"/>
              </a:endParaRPr>
            </a:p>
          </p:txBody>
        </p:sp>
        <p:sp>
          <p:nvSpPr>
            <p:cNvPr id="3136" name="Text Box 75"/>
            <p:cNvSpPr txBox="1">
              <a:spLocks noChangeArrowheads="1"/>
            </p:cNvSpPr>
            <p:nvPr/>
          </p:nvSpPr>
          <p:spPr bwMode="auto">
            <a:xfrm>
              <a:off x="976" y="1985"/>
              <a:ext cx="499" cy="253"/>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Reprints</a:t>
              </a:r>
              <a:endParaRPr lang="en-US" sz="1400" b="1">
                <a:latin typeface="Calibri" pitchFamily="34" charset="0"/>
              </a:endParaRPr>
            </a:p>
          </p:txBody>
        </p:sp>
        <p:sp>
          <p:nvSpPr>
            <p:cNvPr id="3137" name="Text Box 76"/>
            <p:cNvSpPr txBox="1">
              <a:spLocks noChangeArrowheads="1"/>
            </p:cNvSpPr>
            <p:nvPr/>
          </p:nvSpPr>
          <p:spPr bwMode="auto">
            <a:xfrm>
              <a:off x="476" y="2257"/>
              <a:ext cx="591" cy="565"/>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Peer-Reviewed Journal &amp; Conference Papers</a:t>
              </a:r>
              <a:endParaRPr lang="en-US" sz="1400" b="1">
                <a:latin typeface="Calibri" pitchFamily="34" charset="0"/>
              </a:endParaRPr>
            </a:p>
          </p:txBody>
        </p:sp>
        <p:pic>
          <p:nvPicPr>
            <p:cNvPr id="3138" name="Picture 77" descr="j0345755"/>
            <p:cNvPicPr>
              <a:picLocks noChangeAspect="1" noChangeArrowheads="1"/>
            </p:cNvPicPr>
            <p:nvPr/>
          </p:nvPicPr>
          <p:blipFill>
            <a:blip r:embed="rId3" cstate="print"/>
            <a:srcRect t="40277" b="6229"/>
            <a:stretch>
              <a:fillRect/>
            </a:stretch>
          </p:blipFill>
          <p:spPr bwMode="auto">
            <a:xfrm rot="4534904">
              <a:off x="1120" y="1931"/>
              <a:ext cx="394" cy="773"/>
            </a:xfrm>
            <a:prstGeom prst="rect">
              <a:avLst/>
            </a:prstGeom>
            <a:noFill/>
            <a:ln w="9525">
              <a:noFill/>
              <a:miter lim="800000"/>
              <a:headEnd/>
              <a:tailEnd/>
            </a:ln>
          </p:spPr>
        </p:pic>
        <p:sp>
          <p:nvSpPr>
            <p:cNvPr id="3139" name="Text Box 78"/>
            <p:cNvSpPr txBox="1">
              <a:spLocks noChangeArrowheads="1"/>
            </p:cNvSpPr>
            <p:nvPr/>
          </p:nvSpPr>
          <p:spPr bwMode="auto">
            <a:xfrm>
              <a:off x="1156" y="2523"/>
              <a:ext cx="546" cy="357"/>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Preprints &amp; Metadata</a:t>
              </a:r>
              <a:endParaRPr lang="en-US" sz="1400" b="1">
                <a:latin typeface="Calibri" pitchFamily="34" charset="0"/>
              </a:endParaRPr>
            </a:p>
          </p:txBody>
        </p:sp>
      </p:grpSp>
      <p:grpSp>
        <p:nvGrpSpPr>
          <p:cNvPr id="8" name="Group 79"/>
          <p:cNvGrpSpPr>
            <a:grpSpLocks/>
          </p:cNvGrpSpPr>
          <p:nvPr/>
        </p:nvGrpSpPr>
        <p:grpSpPr bwMode="auto">
          <a:xfrm>
            <a:off x="3134651" y="5606395"/>
            <a:ext cx="2380298" cy="1065848"/>
            <a:chOff x="2008" y="3537"/>
            <a:chExt cx="887" cy="746"/>
          </a:xfrm>
        </p:grpSpPr>
        <p:sp>
          <p:nvSpPr>
            <p:cNvPr id="3131" name="Text Box 81"/>
            <p:cNvSpPr txBox="1">
              <a:spLocks noChangeArrowheads="1"/>
            </p:cNvSpPr>
            <p:nvPr/>
          </p:nvSpPr>
          <p:spPr bwMode="auto">
            <a:xfrm>
              <a:off x="2167" y="3604"/>
              <a:ext cx="728" cy="679"/>
            </a:xfrm>
            <a:prstGeom prst="rect">
              <a:avLst/>
            </a:prstGeom>
            <a:noFill/>
            <a:ln w="9525">
              <a:noFill/>
              <a:miter lim="800000"/>
              <a:headEnd/>
              <a:tailEnd/>
            </a:ln>
          </p:spPr>
          <p:txBody>
            <a:bodyPr>
              <a:spAutoFit/>
            </a:bodyPr>
            <a:lstStyle/>
            <a:p>
              <a:pPr algn="ctr">
                <a:spcBef>
                  <a:spcPct val="50000"/>
                </a:spcBef>
              </a:pPr>
              <a:r>
                <a:rPr lang="en-GB" sz="1600" b="1">
                  <a:latin typeface="Calibri" pitchFamily="34" charset="0"/>
                </a:rPr>
                <a:t>Certified Experimental Results &amp; Analyses</a:t>
              </a:r>
              <a:endParaRPr lang="en-US" sz="1600" b="1">
                <a:latin typeface="Calibri" pitchFamily="34" charset="0"/>
              </a:endParaRPr>
            </a:p>
          </p:txBody>
        </p:sp>
        <p:sp>
          <p:nvSpPr>
            <p:cNvPr id="3132" name="AutoShape 84"/>
            <p:cNvSpPr>
              <a:spLocks noChangeArrowheads="1"/>
            </p:cNvSpPr>
            <p:nvPr/>
          </p:nvSpPr>
          <p:spPr bwMode="auto">
            <a:xfrm rot="-10048065">
              <a:off x="2135" y="3537"/>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endParaRPr lang="en-GB" sz="3600">
                <a:latin typeface="Calibri" pitchFamily="34" charset="0"/>
              </a:endParaRPr>
            </a:p>
          </p:txBody>
        </p:sp>
        <p:sp>
          <p:nvSpPr>
            <p:cNvPr id="3133" name="AutoShape 85"/>
            <p:cNvSpPr>
              <a:spLocks noChangeArrowheads="1"/>
            </p:cNvSpPr>
            <p:nvPr/>
          </p:nvSpPr>
          <p:spPr bwMode="auto">
            <a:xfrm rot="-10346810">
              <a:off x="2038" y="3674"/>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endParaRPr lang="en-GB" sz="3600">
                <a:latin typeface="Calibri" pitchFamily="34" charset="0"/>
              </a:endParaRPr>
            </a:p>
          </p:txBody>
        </p:sp>
        <p:sp>
          <p:nvSpPr>
            <p:cNvPr id="3134" name="AutoShape 86"/>
            <p:cNvSpPr>
              <a:spLocks noChangeArrowheads="1"/>
            </p:cNvSpPr>
            <p:nvPr/>
          </p:nvSpPr>
          <p:spPr bwMode="auto">
            <a:xfrm rot="10661241">
              <a:off x="2008" y="3842"/>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endParaRPr lang="en-GB" sz="3600">
                <a:latin typeface="Calibri" pitchFamily="34" charset="0"/>
              </a:endParaRPr>
            </a:p>
          </p:txBody>
        </p:sp>
      </p:grpSp>
      <p:pic>
        <p:nvPicPr>
          <p:cNvPr id="3093" name="Picture 3" descr="Image of Experiment in progress"/>
          <p:cNvPicPr>
            <a:picLocks noChangeAspect="1" noChangeArrowheads="1"/>
          </p:cNvPicPr>
          <p:nvPr/>
        </p:nvPicPr>
        <p:blipFill>
          <a:blip r:embed="rId4" cstate="print"/>
          <a:srcRect/>
          <a:stretch>
            <a:fillRect/>
          </a:stretch>
        </p:blipFill>
        <p:spPr bwMode="auto">
          <a:xfrm>
            <a:off x="3717581" y="2547440"/>
            <a:ext cx="1354455" cy="1028700"/>
          </a:xfrm>
          <a:prstGeom prst="rect">
            <a:avLst/>
          </a:prstGeom>
          <a:noFill/>
          <a:ln w="9525">
            <a:noFill/>
            <a:miter lim="800000"/>
            <a:headEnd/>
            <a:tailEnd/>
          </a:ln>
        </p:spPr>
      </p:pic>
      <p:pic>
        <p:nvPicPr>
          <p:cNvPr id="3094" name="Picture 11"/>
          <p:cNvPicPr>
            <a:picLocks noChangeAspect="1" noChangeArrowheads="1"/>
          </p:cNvPicPr>
          <p:nvPr/>
        </p:nvPicPr>
        <p:blipFill>
          <a:blip r:embed="rId5" cstate="print"/>
          <a:srcRect/>
          <a:stretch>
            <a:fillRect/>
          </a:stretch>
        </p:blipFill>
        <p:spPr bwMode="auto">
          <a:xfrm>
            <a:off x="5136330" y="2814617"/>
            <a:ext cx="1188720" cy="1058703"/>
          </a:xfrm>
          <a:prstGeom prst="rect">
            <a:avLst/>
          </a:prstGeom>
          <a:noFill/>
          <a:ln w="9525">
            <a:noFill/>
            <a:round/>
            <a:headEnd/>
            <a:tailEnd/>
          </a:ln>
        </p:spPr>
      </p:pic>
      <p:grpSp>
        <p:nvGrpSpPr>
          <p:cNvPr id="9" name="Group 45"/>
          <p:cNvGrpSpPr>
            <a:grpSpLocks/>
          </p:cNvGrpSpPr>
          <p:nvPr/>
        </p:nvGrpSpPr>
        <p:grpSpPr bwMode="auto">
          <a:xfrm>
            <a:off x="4741995" y="4287658"/>
            <a:ext cx="1101566" cy="712947"/>
            <a:chOff x="2562" y="2478"/>
            <a:chExt cx="771" cy="499"/>
          </a:xfrm>
        </p:grpSpPr>
        <p:sp>
          <p:nvSpPr>
            <p:cNvPr id="3112" name="Rectangle 46"/>
            <p:cNvSpPr>
              <a:spLocks noChangeArrowheads="1"/>
            </p:cNvSpPr>
            <p:nvPr/>
          </p:nvSpPr>
          <p:spPr bwMode="auto">
            <a:xfrm>
              <a:off x="2562" y="2705"/>
              <a:ext cx="408" cy="272"/>
            </a:xfrm>
            <a:prstGeom prst="rect">
              <a:avLst/>
            </a:prstGeom>
            <a:solidFill>
              <a:schemeClr val="accent1"/>
            </a:solidFill>
            <a:ln w="9525">
              <a:solidFill>
                <a:schemeClr val="tx1"/>
              </a:solidFill>
              <a:miter lim="800000"/>
              <a:headEnd/>
              <a:tailEnd/>
            </a:ln>
          </p:spPr>
          <p:txBody>
            <a:bodyPr wrap="none" anchor="ctr"/>
            <a:lstStyle/>
            <a:p>
              <a:endParaRPr lang="en-GB" sz="2000">
                <a:latin typeface="Calibri" pitchFamily="34" charset="0"/>
              </a:endParaRPr>
            </a:p>
          </p:txBody>
        </p:sp>
        <p:sp>
          <p:nvSpPr>
            <p:cNvPr id="3113" name="Rectangle 47"/>
            <p:cNvSpPr>
              <a:spLocks noChangeArrowheads="1"/>
            </p:cNvSpPr>
            <p:nvPr/>
          </p:nvSpPr>
          <p:spPr bwMode="auto">
            <a:xfrm>
              <a:off x="2879" y="2478"/>
              <a:ext cx="181" cy="318"/>
            </a:xfrm>
            <a:prstGeom prst="rect">
              <a:avLst/>
            </a:prstGeom>
            <a:solidFill>
              <a:schemeClr val="bg1"/>
            </a:solidFill>
            <a:ln w="9525">
              <a:solidFill>
                <a:schemeClr val="tx1"/>
              </a:solidFill>
              <a:miter lim="800000"/>
              <a:headEnd/>
              <a:tailEnd/>
            </a:ln>
          </p:spPr>
          <p:txBody>
            <a:bodyPr wrap="none" anchor="ctr"/>
            <a:lstStyle/>
            <a:p>
              <a:endParaRPr lang="en-GB" sz="2000">
                <a:latin typeface="Calibri" pitchFamily="34" charset="0"/>
              </a:endParaRPr>
            </a:p>
          </p:txBody>
        </p:sp>
        <p:sp>
          <p:nvSpPr>
            <p:cNvPr id="3114" name="Rectangle 48"/>
            <p:cNvSpPr>
              <a:spLocks noChangeArrowheads="1"/>
            </p:cNvSpPr>
            <p:nvPr/>
          </p:nvSpPr>
          <p:spPr bwMode="auto">
            <a:xfrm>
              <a:off x="2834" y="2750"/>
              <a:ext cx="499" cy="182"/>
            </a:xfrm>
            <a:prstGeom prst="rect">
              <a:avLst/>
            </a:prstGeom>
            <a:solidFill>
              <a:schemeClr val="accent1"/>
            </a:solidFill>
            <a:ln w="9525">
              <a:solidFill>
                <a:schemeClr val="tx1"/>
              </a:solidFill>
              <a:miter lim="800000"/>
              <a:headEnd/>
              <a:tailEnd/>
            </a:ln>
          </p:spPr>
          <p:txBody>
            <a:bodyPr wrap="none" anchor="ctr"/>
            <a:lstStyle/>
            <a:p>
              <a:endParaRPr lang="en-GB" sz="2000">
                <a:latin typeface="Calibri" pitchFamily="34" charset="0"/>
              </a:endParaRPr>
            </a:p>
          </p:txBody>
        </p:sp>
        <p:sp>
          <p:nvSpPr>
            <p:cNvPr id="3115" name="Oval 49"/>
            <p:cNvSpPr>
              <a:spLocks noChangeArrowheads="1"/>
            </p:cNvSpPr>
            <p:nvPr/>
          </p:nvSpPr>
          <p:spPr bwMode="auto">
            <a:xfrm>
              <a:off x="2607" y="275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6" name="Oval 50"/>
            <p:cNvSpPr>
              <a:spLocks noChangeArrowheads="1"/>
            </p:cNvSpPr>
            <p:nvPr/>
          </p:nvSpPr>
          <p:spPr bwMode="auto">
            <a:xfrm>
              <a:off x="2698" y="275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7" name="Oval 51"/>
            <p:cNvSpPr>
              <a:spLocks noChangeArrowheads="1"/>
            </p:cNvSpPr>
            <p:nvPr/>
          </p:nvSpPr>
          <p:spPr bwMode="auto">
            <a:xfrm>
              <a:off x="2607" y="284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8" name="Oval 52"/>
            <p:cNvSpPr>
              <a:spLocks noChangeArrowheads="1"/>
            </p:cNvSpPr>
            <p:nvPr/>
          </p:nvSpPr>
          <p:spPr bwMode="auto">
            <a:xfrm>
              <a:off x="2698" y="284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9" name="Rectangle 53"/>
            <p:cNvSpPr>
              <a:spLocks noChangeArrowheads="1"/>
            </p:cNvSpPr>
            <p:nvPr/>
          </p:nvSpPr>
          <p:spPr bwMode="auto">
            <a:xfrm>
              <a:off x="2879" y="2796"/>
              <a:ext cx="182" cy="90"/>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grpSp>
          <p:nvGrpSpPr>
            <p:cNvPr id="10" name="Group 54"/>
            <p:cNvGrpSpPr>
              <a:grpSpLocks/>
            </p:cNvGrpSpPr>
            <p:nvPr/>
          </p:nvGrpSpPr>
          <p:grpSpPr bwMode="auto">
            <a:xfrm>
              <a:off x="3115" y="2796"/>
              <a:ext cx="137" cy="90"/>
              <a:chOff x="1882" y="527"/>
              <a:chExt cx="227" cy="227"/>
            </a:xfrm>
          </p:grpSpPr>
          <p:sp>
            <p:nvSpPr>
              <p:cNvPr id="3122" name="Rectangle 55"/>
              <p:cNvSpPr>
                <a:spLocks noChangeArrowheads="1"/>
              </p:cNvSpPr>
              <p:nvPr/>
            </p:nvSpPr>
            <p:spPr bwMode="auto">
              <a:xfrm>
                <a:off x="1882" y="527"/>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3" name="Rectangle 56"/>
              <p:cNvSpPr>
                <a:spLocks noChangeArrowheads="1"/>
              </p:cNvSpPr>
              <p:nvPr/>
            </p:nvSpPr>
            <p:spPr bwMode="auto">
              <a:xfrm>
                <a:off x="1973" y="527"/>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4" name="Rectangle 57"/>
              <p:cNvSpPr>
                <a:spLocks noChangeArrowheads="1"/>
              </p:cNvSpPr>
              <p:nvPr/>
            </p:nvSpPr>
            <p:spPr bwMode="auto">
              <a:xfrm>
                <a:off x="2064" y="527"/>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5" name="Rectangle 58"/>
              <p:cNvSpPr>
                <a:spLocks noChangeArrowheads="1"/>
              </p:cNvSpPr>
              <p:nvPr/>
            </p:nvSpPr>
            <p:spPr bwMode="auto">
              <a:xfrm>
                <a:off x="1882" y="618"/>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6" name="Rectangle 59"/>
              <p:cNvSpPr>
                <a:spLocks noChangeArrowheads="1"/>
              </p:cNvSpPr>
              <p:nvPr/>
            </p:nvSpPr>
            <p:spPr bwMode="auto">
              <a:xfrm>
                <a:off x="1973" y="618"/>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7" name="Rectangle 60"/>
              <p:cNvSpPr>
                <a:spLocks noChangeArrowheads="1"/>
              </p:cNvSpPr>
              <p:nvPr/>
            </p:nvSpPr>
            <p:spPr bwMode="auto">
              <a:xfrm>
                <a:off x="2064" y="618"/>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8" name="Rectangle 61"/>
              <p:cNvSpPr>
                <a:spLocks noChangeArrowheads="1"/>
              </p:cNvSpPr>
              <p:nvPr/>
            </p:nvSpPr>
            <p:spPr bwMode="auto">
              <a:xfrm>
                <a:off x="1882" y="709"/>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9" name="Rectangle 62"/>
              <p:cNvSpPr>
                <a:spLocks noChangeArrowheads="1"/>
              </p:cNvSpPr>
              <p:nvPr/>
            </p:nvSpPr>
            <p:spPr bwMode="auto">
              <a:xfrm>
                <a:off x="1973" y="709"/>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30" name="Rectangle 63"/>
              <p:cNvSpPr>
                <a:spLocks noChangeArrowheads="1"/>
              </p:cNvSpPr>
              <p:nvPr/>
            </p:nvSpPr>
            <p:spPr bwMode="auto">
              <a:xfrm>
                <a:off x="2064" y="709"/>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grpSp>
        <p:sp>
          <p:nvSpPr>
            <p:cNvPr id="3121" name="Freeform 64"/>
            <p:cNvSpPr>
              <a:spLocks/>
            </p:cNvSpPr>
            <p:nvPr/>
          </p:nvSpPr>
          <p:spPr bwMode="auto">
            <a:xfrm>
              <a:off x="2907" y="2494"/>
              <a:ext cx="75" cy="232"/>
            </a:xfrm>
            <a:custGeom>
              <a:avLst/>
              <a:gdLst>
                <a:gd name="T0" fmla="*/ 57 w 75"/>
                <a:gd name="T1" fmla="*/ 232 h 232"/>
                <a:gd name="T2" fmla="*/ 38 w 75"/>
                <a:gd name="T3" fmla="*/ 225 h 232"/>
                <a:gd name="T4" fmla="*/ 57 w 75"/>
                <a:gd name="T5" fmla="*/ 219 h 232"/>
                <a:gd name="T6" fmla="*/ 13 w 75"/>
                <a:gd name="T7" fmla="*/ 200 h 232"/>
                <a:gd name="T8" fmla="*/ 69 w 75"/>
                <a:gd name="T9" fmla="*/ 188 h 232"/>
                <a:gd name="T10" fmla="*/ 50 w 75"/>
                <a:gd name="T11" fmla="*/ 182 h 232"/>
                <a:gd name="T12" fmla="*/ 13 w 75"/>
                <a:gd name="T13" fmla="*/ 169 h 232"/>
                <a:gd name="T14" fmla="*/ 75 w 75"/>
                <a:gd name="T15" fmla="*/ 150 h 232"/>
                <a:gd name="T16" fmla="*/ 13 w 75"/>
                <a:gd name="T17" fmla="*/ 131 h 232"/>
                <a:gd name="T18" fmla="*/ 38 w 75"/>
                <a:gd name="T19" fmla="*/ 125 h 232"/>
                <a:gd name="T20" fmla="*/ 75 w 75"/>
                <a:gd name="T21" fmla="*/ 113 h 232"/>
                <a:gd name="T22" fmla="*/ 13 w 75"/>
                <a:gd name="T23" fmla="*/ 63 h 232"/>
                <a:gd name="T24" fmla="*/ 57 w 75"/>
                <a:gd name="T25" fmla="*/ 31 h 232"/>
                <a:gd name="T26" fmla="*/ 32 w 75"/>
                <a:gd name="T27" fmla="*/ 0 h 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232"/>
                <a:gd name="T44" fmla="*/ 75 w 75"/>
                <a:gd name="T45" fmla="*/ 232 h 2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232">
                  <a:moveTo>
                    <a:pt x="57" y="232"/>
                  </a:moveTo>
                  <a:cubicBezTo>
                    <a:pt x="51" y="230"/>
                    <a:pt x="38" y="232"/>
                    <a:pt x="38" y="225"/>
                  </a:cubicBezTo>
                  <a:cubicBezTo>
                    <a:pt x="38" y="218"/>
                    <a:pt x="59" y="225"/>
                    <a:pt x="57" y="219"/>
                  </a:cubicBezTo>
                  <a:cubicBezTo>
                    <a:pt x="56" y="215"/>
                    <a:pt x="19" y="202"/>
                    <a:pt x="13" y="200"/>
                  </a:cubicBezTo>
                  <a:cubicBezTo>
                    <a:pt x="31" y="194"/>
                    <a:pt x="53" y="199"/>
                    <a:pt x="69" y="188"/>
                  </a:cubicBezTo>
                  <a:cubicBezTo>
                    <a:pt x="75" y="184"/>
                    <a:pt x="56" y="184"/>
                    <a:pt x="50" y="182"/>
                  </a:cubicBezTo>
                  <a:cubicBezTo>
                    <a:pt x="0" y="165"/>
                    <a:pt x="64" y="185"/>
                    <a:pt x="13" y="169"/>
                  </a:cubicBezTo>
                  <a:cubicBezTo>
                    <a:pt x="34" y="162"/>
                    <a:pt x="54" y="155"/>
                    <a:pt x="75" y="150"/>
                  </a:cubicBezTo>
                  <a:cubicBezTo>
                    <a:pt x="53" y="145"/>
                    <a:pt x="34" y="139"/>
                    <a:pt x="13" y="131"/>
                  </a:cubicBezTo>
                  <a:cubicBezTo>
                    <a:pt x="21" y="129"/>
                    <a:pt x="30" y="127"/>
                    <a:pt x="38" y="125"/>
                  </a:cubicBezTo>
                  <a:cubicBezTo>
                    <a:pt x="50" y="121"/>
                    <a:pt x="75" y="113"/>
                    <a:pt x="75" y="113"/>
                  </a:cubicBezTo>
                  <a:cubicBezTo>
                    <a:pt x="65" y="81"/>
                    <a:pt x="39" y="80"/>
                    <a:pt x="13" y="63"/>
                  </a:cubicBezTo>
                  <a:cubicBezTo>
                    <a:pt x="21" y="37"/>
                    <a:pt x="32" y="40"/>
                    <a:pt x="57" y="31"/>
                  </a:cubicBezTo>
                  <a:cubicBezTo>
                    <a:pt x="35" y="9"/>
                    <a:pt x="42" y="20"/>
                    <a:pt x="32" y="0"/>
                  </a:cubicBezTo>
                </a:path>
              </a:pathLst>
            </a:custGeom>
            <a:noFill/>
            <a:ln w="9525">
              <a:solidFill>
                <a:schemeClr val="tx1"/>
              </a:solidFill>
              <a:round/>
              <a:headEnd/>
              <a:tailEnd/>
            </a:ln>
          </p:spPr>
          <p:txBody>
            <a:bodyPr/>
            <a:lstStyle/>
            <a:p>
              <a:endParaRPr lang="en-GB" sz="2000">
                <a:latin typeface="Calibri" pitchFamily="34" charset="0"/>
              </a:endParaRPr>
            </a:p>
          </p:txBody>
        </p:sp>
      </p:grpSp>
      <p:sp>
        <p:nvSpPr>
          <p:cNvPr id="3096" name="Text Box 65"/>
          <p:cNvSpPr txBox="1">
            <a:spLocks noChangeArrowheads="1"/>
          </p:cNvSpPr>
          <p:nvPr/>
        </p:nvSpPr>
        <p:spPr bwMode="auto">
          <a:xfrm>
            <a:off x="3580420" y="3620432"/>
            <a:ext cx="2447449" cy="415766"/>
          </a:xfrm>
          <a:prstGeom prst="rect">
            <a:avLst/>
          </a:prstGeom>
          <a:noFill/>
          <a:ln w="9525">
            <a:noFill/>
            <a:miter lim="800000"/>
            <a:headEnd/>
            <a:tailEnd/>
          </a:ln>
        </p:spPr>
        <p:txBody>
          <a:bodyPr>
            <a:spAutoFit/>
          </a:bodyPr>
          <a:lstStyle/>
          <a:p>
            <a:pPr>
              <a:spcBef>
                <a:spcPct val="50000"/>
              </a:spcBef>
            </a:pPr>
            <a:r>
              <a:rPr lang="en-GB" sz="2400" b="1">
                <a:latin typeface="Calibri" pitchFamily="34" charset="0"/>
              </a:rPr>
              <a:t>experimentation</a:t>
            </a:r>
            <a:endParaRPr lang="en-US" sz="2400" b="1">
              <a:latin typeface="Calibri" pitchFamily="34" charset="0"/>
            </a:endParaRPr>
          </a:p>
        </p:txBody>
      </p:sp>
      <p:sp>
        <p:nvSpPr>
          <p:cNvPr id="101" name="Text Box 83"/>
          <p:cNvSpPr txBox="1">
            <a:spLocks noChangeArrowheads="1"/>
          </p:cNvSpPr>
          <p:nvPr/>
        </p:nvSpPr>
        <p:spPr bwMode="auto">
          <a:xfrm>
            <a:off x="5489235" y="5322085"/>
            <a:ext cx="2057400" cy="970122"/>
          </a:xfrm>
          <a:prstGeom prst="rect">
            <a:avLst/>
          </a:prstGeom>
          <a:noFill/>
          <a:ln w="9525">
            <a:noFill/>
            <a:miter lim="800000"/>
            <a:headEnd/>
            <a:tailEnd/>
          </a:ln>
        </p:spPr>
        <p:txBody>
          <a:bodyPr>
            <a:spAutoFit/>
          </a:bodyPr>
          <a:lstStyle/>
          <a:p>
            <a:pPr algn="ctr">
              <a:spcBef>
                <a:spcPct val="50000"/>
              </a:spcBef>
            </a:pPr>
            <a:r>
              <a:rPr lang="en-GB" sz="1600" b="1" dirty="0">
                <a:solidFill>
                  <a:srgbClr val="297B52"/>
                </a:solidFill>
                <a:latin typeface="Calibri" pitchFamily="34" charset="0"/>
              </a:rPr>
              <a:t>Data, Metadata, Provenance, Scripts, Workflows, Services,</a:t>
            </a:r>
            <a:br>
              <a:rPr lang="en-GB" sz="1600" b="1" dirty="0">
                <a:solidFill>
                  <a:srgbClr val="297B52"/>
                </a:solidFill>
                <a:latin typeface="Calibri" pitchFamily="34" charset="0"/>
              </a:rPr>
            </a:br>
            <a:r>
              <a:rPr lang="en-GB" sz="1600" b="1" dirty="0" err="1">
                <a:solidFill>
                  <a:srgbClr val="297B52"/>
                </a:solidFill>
                <a:latin typeface="Calibri" pitchFamily="34" charset="0"/>
              </a:rPr>
              <a:t>Ontologies</a:t>
            </a:r>
            <a:r>
              <a:rPr lang="en-GB" sz="1600" b="1" dirty="0">
                <a:solidFill>
                  <a:srgbClr val="297B52"/>
                </a:solidFill>
                <a:latin typeface="Calibri" pitchFamily="34" charset="0"/>
              </a:rPr>
              <a:t>, Blogs, ...</a:t>
            </a:r>
            <a:endParaRPr lang="en-US" sz="1600" b="1" dirty="0">
              <a:solidFill>
                <a:srgbClr val="297B52"/>
              </a:solidFill>
              <a:latin typeface="Calibri" pitchFamily="34" charset="0"/>
            </a:endParaRPr>
          </a:p>
        </p:txBody>
      </p:sp>
      <p:pic>
        <p:nvPicPr>
          <p:cNvPr id="84" name="Picture 34"/>
          <p:cNvPicPr>
            <a:picLocks noChangeAspect="1" noChangeArrowheads="1"/>
          </p:cNvPicPr>
          <p:nvPr/>
        </p:nvPicPr>
        <p:blipFill>
          <a:blip r:embed="rId6" cstate="print"/>
          <a:srcRect t="10411"/>
          <a:stretch>
            <a:fillRect/>
          </a:stretch>
        </p:blipFill>
        <p:spPr bwMode="auto">
          <a:xfrm rot="5400000">
            <a:off x="3658579" y="5996057"/>
            <a:ext cx="275166" cy="1448720"/>
          </a:xfrm>
          <a:prstGeom prst="rect">
            <a:avLst/>
          </a:prstGeom>
          <a:noFill/>
          <a:ln w="9525">
            <a:noFill/>
            <a:miter lim="800000"/>
            <a:headEnd/>
            <a:tailEnd/>
          </a:ln>
        </p:spPr>
      </p:pic>
      <p:sp>
        <p:nvSpPr>
          <p:cNvPr id="3099" name="Text Box 21"/>
          <p:cNvSpPr txBox="1">
            <a:spLocks noChangeArrowheads="1"/>
          </p:cNvSpPr>
          <p:nvPr/>
        </p:nvSpPr>
        <p:spPr bwMode="auto">
          <a:xfrm>
            <a:off x="1181550" y="1978798"/>
            <a:ext cx="1035843" cy="525780"/>
          </a:xfrm>
          <a:prstGeom prst="rect">
            <a:avLst/>
          </a:prstGeom>
          <a:noFill/>
          <a:ln w="9525">
            <a:noFill/>
            <a:miter lim="800000"/>
            <a:headEnd/>
            <a:tailEnd/>
          </a:ln>
        </p:spPr>
        <p:txBody>
          <a:bodyPr>
            <a:spAutoFit/>
          </a:bodyPr>
          <a:lstStyle/>
          <a:p>
            <a:pPr algn="ctr">
              <a:spcBef>
                <a:spcPct val="50000"/>
              </a:spcBef>
            </a:pPr>
            <a:r>
              <a:rPr lang="en-GB" sz="1600" b="1">
                <a:latin typeface="Calibri" pitchFamily="34" charset="0"/>
              </a:rPr>
              <a:t>Digital Libraries</a:t>
            </a:r>
            <a:endParaRPr lang="en-US" sz="1600" b="1">
              <a:latin typeface="Calibri" pitchFamily="34" charset="0"/>
            </a:endParaRPr>
          </a:p>
        </p:txBody>
      </p:sp>
      <p:sp>
        <p:nvSpPr>
          <p:cNvPr id="95" name="Arc 94"/>
          <p:cNvSpPr/>
          <p:nvPr/>
        </p:nvSpPr>
        <p:spPr>
          <a:xfrm flipH="1">
            <a:off x="2788893" y="1207273"/>
            <a:ext cx="3536157" cy="1154430"/>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97" name="Arc 96"/>
          <p:cNvSpPr/>
          <p:nvPr/>
        </p:nvSpPr>
        <p:spPr>
          <a:xfrm rot="3713652" flipH="1">
            <a:off x="5123471" y="1331574"/>
            <a:ext cx="1398746" cy="827247"/>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98" name="Arc 97"/>
          <p:cNvSpPr/>
          <p:nvPr/>
        </p:nvSpPr>
        <p:spPr>
          <a:xfrm rot="5400000" flipH="1">
            <a:off x="6678665" y="2203827"/>
            <a:ext cx="1414463" cy="1092993"/>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2" name="Arc 101"/>
          <p:cNvSpPr/>
          <p:nvPr/>
        </p:nvSpPr>
        <p:spPr>
          <a:xfrm rot="5400000" flipH="1" flipV="1">
            <a:off x="5467799" y="2064524"/>
            <a:ext cx="1134428" cy="1348740"/>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3" name="Arc 102"/>
          <p:cNvSpPr/>
          <p:nvPr/>
        </p:nvSpPr>
        <p:spPr>
          <a:xfrm rot="2889717" flipH="1">
            <a:off x="2463852" y="1866642"/>
            <a:ext cx="2187417" cy="132016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4" name="Arc 103"/>
          <p:cNvSpPr/>
          <p:nvPr/>
        </p:nvSpPr>
        <p:spPr>
          <a:xfrm rot="21318939" flipV="1">
            <a:off x="4260506" y="4774862"/>
            <a:ext cx="808673"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5" name="Arc 104"/>
          <p:cNvSpPr/>
          <p:nvPr/>
        </p:nvSpPr>
        <p:spPr>
          <a:xfrm rot="21318939" flipH="1" flipV="1">
            <a:off x="5390647" y="4772005"/>
            <a:ext cx="744378"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6" name="Arc 105"/>
          <p:cNvSpPr/>
          <p:nvPr/>
        </p:nvSpPr>
        <p:spPr>
          <a:xfrm rot="21318939" flipV="1">
            <a:off x="4104772" y="3681868"/>
            <a:ext cx="807243"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7" name="Arc 106"/>
          <p:cNvSpPr/>
          <p:nvPr/>
        </p:nvSpPr>
        <p:spPr>
          <a:xfrm rot="21318939" flipH="1" flipV="1">
            <a:off x="4916302" y="3631862"/>
            <a:ext cx="337185"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111" name="TextBox 77"/>
          <p:cNvSpPr txBox="1">
            <a:spLocks noChangeArrowheads="1"/>
          </p:cNvSpPr>
          <p:nvPr/>
        </p:nvSpPr>
        <p:spPr bwMode="auto">
          <a:xfrm>
            <a:off x="7289456" y="1271567"/>
            <a:ext cx="1607344" cy="525780"/>
          </a:xfrm>
          <a:prstGeom prst="rect">
            <a:avLst/>
          </a:prstGeom>
          <a:noFill/>
          <a:ln w="9525">
            <a:noFill/>
            <a:miter lim="800000"/>
            <a:headEnd/>
            <a:tailEnd/>
          </a:ln>
        </p:spPr>
        <p:txBody>
          <a:bodyPr>
            <a:spAutoFit/>
          </a:bodyPr>
          <a:lstStyle/>
          <a:p>
            <a:r>
              <a:rPr lang="en-GB" sz="1600" b="1">
                <a:latin typeface="Calibri" pitchFamily="34" charset="0"/>
              </a:rPr>
              <a:t>Next Generation Researchers</a:t>
            </a:r>
          </a:p>
        </p:txBody>
      </p:sp>
      <p:sp>
        <p:nvSpPr>
          <p:cNvPr id="80" name="TextBox 79"/>
          <p:cNvSpPr txBox="1"/>
          <p:nvPr/>
        </p:nvSpPr>
        <p:spPr>
          <a:xfrm>
            <a:off x="0" y="6488668"/>
            <a:ext cx="3123676" cy="369332"/>
          </a:xfrm>
          <a:prstGeom prst="rect">
            <a:avLst/>
          </a:prstGeom>
          <a:noFill/>
        </p:spPr>
        <p:txBody>
          <a:bodyPr wrap="none" rtlCol="0">
            <a:spAutoFit/>
          </a:bodyPr>
          <a:lstStyle/>
          <a:p>
            <a:r>
              <a:rPr lang="en-GB" dirty="0" smtClean="0"/>
              <a:t>Adapted from David De </a:t>
            </a:r>
            <a:r>
              <a:rPr lang="en-GB" dirty="0" err="1" smtClean="0"/>
              <a:t>Roure’s</a:t>
            </a:r>
            <a:endParaRPr lang="en-US" dirty="0"/>
          </a:p>
        </p:txBody>
      </p:sp>
      <p:sp>
        <p:nvSpPr>
          <p:cNvPr id="81" name="TextBox 80"/>
          <p:cNvSpPr txBox="1"/>
          <p:nvPr/>
        </p:nvSpPr>
        <p:spPr>
          <a:xfrm>
            <a:off x="4500562" y="6488668"/>
            <a:ext cx="707245" cy="369332"/>
          </a:xfrm>
          <a:prstGeom prst="rect">
            <a:avLst/>
          </a:prstGeom>
          <a:noFill/>
        </p:spPr>
        <p:txBody>
          <a:bodyPr wrap="none" rtlCol="0">
            <a:spAutoFit/>
          </a:bodyPr>
          <a:lstStyle/>
          <a:p>
            <a:r>
              <a:rPr lang="en-GB" dirty="0" smtClean="0"/>
              <a:t>slides</a:t>
            </a:r>
            <a:endParaRPr lang="en-US" dirty="0"/>
          </a:p>
        </p:txBody>
      </p:sp>
    </p:spTree>
    <p:extLst>
      <p:ext uri="{BB962C8B-B14F-4D97-AF65-F5344CB8AC3E}">
        <p14:creationId xmlns:p14="http://schemas.microsoft.com/office/powerpoint/2010/main" val="2740314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ProvPy</a:t>
            </a:r>
            <a:endParaRPr lang="en-US" dirty="0"/>
          </a:p>
        </p:txBody>
      </p:sp>
      <p:pic>
        <p:nvPicPr>
          <p:cNvPr id="4" name="Content Placeholder 3"/>
          <p:cNvPicPr>
            <a:picLocks noGrp="1" noChangeAspect="1"/>
          </p:cNvPicPr>
          <p:nvPr>
            <p:ph idx="1"/>
          </p:nvPr>
        </p:nvPicPr>
        <p:blipFill>
          <a:blip r:embed="rId2"/>
          <a:srcRect l="-1737" r="-1737"/>
          <a:stretch>
            <a:fillRect/>
          </a:stretch>
        </p:blipFill>
        <p:spPr/>
      </p:pic>
    </p:spTree>
    <p:extLst>
      <p:ext uri="{BB962C8B-B14F-4D97-AF65-F5344CB8AC3E}">
        <p14:creationId xmlns:p14="http://schemas.microsoft.com/office/powerpoint/2010/main" val="70447356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More…</a:t>
            </a:r>
            <a:endParaRPr lang="en-US" dirty="0"/>
          </a:p>
        </p:txBody>
      </p:sp>
    </p:spTree>
    <p:extLst>
      <p:ext uri="{BB962C8B-B14F-4D97-AF65-F5344CB8AC3E}">
        <p14:creationId xmlns:p14="http://schemas.microsoft.com/office/powerpoint/2010/main" val="26880516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Git2Prov</a:t>
            </a:r>
            <a:endParaRPr lang="en-US" dirty="0"/>
          </a:p>
        </p:txBody>
      </p:sp>
      <p:pic>
        <p:nvPicPr>
          <p:cNvPr id="4" name="Content Placeholder 3"/>
          <p:cNvPicPr>
            <a:picLocks noGrp="1" noChangeAspect="1"/>
          </p:cNvPicPr>
          <p:nvPr>
            <p:ph idx="1"/>
          </p:nvPr>
        </p:nvPicPr>
        <p:blipFill>
          <a:blip r:embed="rId2"/>
          <a:srcRect l="-11706" r="-11706"/>
          <a:stretch>
            <a:fillRect/>
          </a:stretch>
        </p:blipFill>
        <p:spPr/>
      </p:pic>
    </p:spTree>
    <p:extLst>
      <p:ext uri="{BB962C8B-B14F-4D97-AF65-F5344CB8AC3E}">
        <p14:creationId xmlns:p14="http://schemas.microsoft.com/office/powerpoint/2010/main" val="275947452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7700"/>
            <a:ext cx="9144000" cy="5556447"/>
          </a:xfrm>
          <a:prstGeom prst="rect">
            <a:avLst/>
          </a:prstGeom>
        </p:spPr>
      </p:pic>
    </p:spTree>
    <p:extLst>
      <p:ext uri="{BB962C8B-B14F-4D97-AF65-F5344CB8AC3E}">
        <p14:creationId xmlns:p14="http://schemas.microsoft.com/office/powerpoint/2010/main" val="118728309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47700"/>
            <a:ext cx="9144000" cy="5553364"/>
          </a:xfrm>
          <a:prstGeom prst="rect">
            <a:avLst/>
          </a:prstGeom>
        </p:spPr>
      </p:pic>
    </p:spTree>
    <p:extLst>
      <p:ext uri="{BB962C8B-B14F-4D97-AF65-F5344CB8AC3E}">
        <p14:creationId xmlns:p14="http://schemas.microsoft.com/office/powerpoint/2010/main" val="42130876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7153070" cy="5093331"/>
          </a:xfrm>
          <a:prstGeom prst="rect">
            <a:avLst/>
          </a:prstGeom>
        </p:spPr>
      </p:pic>
      <p:pic>
        <p:nvPicPr>
          <p:cNvPr id="5" name="Picture 4"/>
          <p:cNvPicPr>
            <a:picLocks noChangeAspect="1"/>
          </p:cNvPicPr>
          <p:nvPr/>
        </p:nvPicPr>
        <p:blipFill>
          <a:blip r:embed="rId3"/>
          <a:stretch>
            <a:fillRect/>
          </a:stretch>
        </p:blipFill>
        <p:spPr>
          <a:xfrm>
            <a:off x="1612900" y="3649201"/>
            <a:ext cx="7531100" cy="3208799"/>
          </a:xfrm>
          <a:prstGeom prst="rect">
            <a:avLst/>
          </a:prstGeom>
        </p:spPr>
      </p:pic>
    </p:spTree>
    <p:extLst>
      <p:ext uri="{BB962C8B-B14F-4D97-AF65-F5344CB8AC3E}">
        <p14:creationId xmlns:p14="http://schemas.microsoft.com/office/powerpoint/2010/main" val="477582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3669553"/>
          </a:xfrm>
          <a:prstGeom prst="rect">
            <a:avLst/>
          </a:prstGeom>
        </p:spPr>
      </p:pic>
    </p:spTree>
    <p:extLst>
      <p:ext uri="{BB962C8B-B14F-4D97-AF65-F5344CB8AC3E}">
        <p14:creationId xmlns:p14="http://schemas.microsoft.com/office/powerpoint/2010/main" val="10867294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76300"/>
            <a:ext cx="9144000" cy="5096504"/>
          </a:xfrm>
          <a:prstGeom prst="rect">
            <a:avLst/>
          </a:prstGeom>
        </p:spPr>
      </p:pic>
    </p:spTree>
    <p:extLst>
      <p:ext uri="{BB962C8B-B14F-4D97-AF65-F5344CB8AC3E}">
        <p14:creationId xmlns:p14="http://schemas.microsoft.com/office/powerpoint/2010/main" val="26067667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14189"/>
            <a:ext cx="9144000" cy="4870580"/>
          </a:xfrm>
          <a:prstGeom prst="rect">
            <a:avLst/>
          </a:prstGeom>
        </p:spPr>
      </p:pic>
    </p:spTree>
    <p:extLst>
      <p:ext uri="{BB962C8B-B14F-4D97-AF65-F5344CB8AC3E}">
        <p14:creationId xmlns:p14="http://schemas.microsoft.com/office/powerpoint/2010/main" val="298351968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31236"/>
            <a:ext cx="9144000" cy="5052291"/>
          </a:xfrm>
          <a:prstGeom prst="rect">
            <a:avLst/>
          </a:prstGeom>
        </p:spPr>
      </p:pic>
    </p:spTree>
    <p:extLst>
      <p:ext uri="{BB962C8B-B14F-4D97-AF65-F5344CB8AC3E}">
        <p14:creationId xmlns:p14="http://schemas.microsoft.com/office/powerpoint/2010/main" val="31522625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1"/>
          <p:cNvGrpSpPr/>
          <p:nvPr/>
        </p:nvGrpSpPr>
        <p:grpSpPr>
          <a:xfrm>
            <a:off x="714348" y="500042"/>
            <a:ext cx="8246745" cy="6172201"/>
            <a:chOff x="714348" y="500042"/>
            <a:chExt cx="8246745" cy="6172201"/>
          </a:xfrm>
        </p:grpSpPr>
        <p:pic>
          <p:nvPicPr>
            <p:cNvPr id="85" name="Picture 8"/>
            <p:cNvPicPr>
              <a:picLocks noChangeAspect="1" noChangeArrowheads="1"/>
            </p:cNvPicPr>
            <p:nvPr/>
          </p:nvPicPr>
          <p:blipFill>
            <a:blip r:embed="rId2" cstate="print"/>
            <a:srcRect/>
            <a:stretch>
              <a:fillRect/>
            </a:stretch>
          </p:blipFill>
          <p:spPr bwMode="auto">
            <a:xfrm>
              <a:off x="6582224" y="2814612"/>
              <a:ext cx="2378869" cy="1478756"/>
            </a:xfrm>
            <a:prstGeom prst="rect">
              <a:avLst/>
            </a:prstGeom>
            <a:noFill/>
            <a:ln w="9525">
              <a:noFill/>
              <a:miter lim="800000"/>
              <a:headEnd/>
              <a:tailEnd/>
            </a:ln>
          </p:spPr>
        </p:pic>
        <p:sp>
          <p:nvSpPr>
            <p:cNvPr id="71" name="Text Box 66"/>
            <p:cNvSpPr txBox="1">
              <a:spLocks noChangeArrowheads="1"/>
            </p:cNvSpPr>
            <p:nvPr/>
          </p:nvSpPr>
          <p:spPr bwMode="auto">
            <a:xfrm>
              <a:off x="3841882" y="2021660"/>
              <a:ext cx="1864518" cy="47148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ct val="50000"/>
                </a:spcBef>
                <a:spcAft>
                  <a:spcPts val="0"/>
                </a:spcAft>
                <a:defRPr/>
              </a:pPr>
              <a:r>
                <a:rPr lang="en-GB" sz="2800" b="1" dirty="0">
                  <a:latin typeface="Arial" pitchFamily="34" charset="0"/>
                </a:rPr>
                <a:t>scientists</a:t>
              </a:r>
              <a:endParaRPr lang="en-US" sz="2800" b="1" dirty="0">
                <a:latin typeface="Arial" pitchFamily="34" charset="0"/>
              </a:endParaRPr>
            </a:p>
          </p:txBody>
        </p:sp>
        <p:grpSp>
          <p:nvGrpSpPr>
            <p:cNvPr id="3" name="Group 8"/>
            <p:cNvGrpSpPr>
              <a:grpSpLocks/>
            </p:cNvGrpSpPr>
            <p:nvPr/>
          </p:nvGrpSpPr>
          <p:grpSpPr bwMode="auto">
            <a:xfrm>
              <a:off x="1297278" y="4989175"/>
              <a:ext cx="2337435" cy="1104423"/>
              <a:chOff x="703" y="2251"/>
              <a:chExt cx="1497" cy="773"/>
            </a:xfrm>
          </p:grpSpPr>
          <p:sp>
            <p:nvSpPr>
              <p:cNvPr id="3144" name="AutoShape 10"/>
              <p:cNvSpPr>
                <a:spLocks noChangeArrowheads="1"/>
              </p:cNvSpPr>
              <p:nvPr/>
            </p:nvSpPr>
            <p:spPr bwMode="auto">
              <a:xfrm>
                <a:off x="1292" y="2251"/>
                <a:ext cx="273" cy="350"/>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grpSp>
            <p:nvGrpSpPr>
              <p:cNvPr id="4" name="Group 14"/>
              <p:cNvGrpSpPr>
                <a:grpSpLocks/>
              </p:cNvGrpSpPr>
              <p:nvPr/>
            </p:nvGrpSpPr>
            <p:grpSpPr bwMode="auto">
              <a:xfrm>
                <a:off x="1747" y="2251"/>
                <a:ext cx="453" cy="557"/>
                <a:chOff x="1747" y="2251"/>
                <a:chExt cx="453" cy="557"/>
              </a:xfrm>
            </p:grpSpPr>
            <p:sp>
              <p:nvSpPr>
                <p:cNvPr id="3149" name="AutoShape 13"/>
                <p:cNvSpPr>
                  <a:spLocks noChangeArrowheads="1"/>
                </p:cNvSpPr>
                <p:nvPr/>
              </p:nvSpPr>
              <p:spPr bwMode="auto">
                <a:xfrm>
                  <a:off x="1838" y="2251"/>
                  <a:ext cx="226" cy="267"/>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50" name="Text Box 14"/>
                <p:cNvSpPr txBox="1">
                  <a:spLocks noChangeArrowheads="1"/>
                </p:cNvSpPr>
                <p:nvPr/>
              </p:nvSpPr>
              <p:spPr bwMode="auto">
                <a:xfrm>
                  <a:off x="1747" y="2478"/>
                  <a:ext cx="453" cy="330"/>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Local</a:t>
                  </a:r>
                  <a:br>
                    <a:rPr lang="en-GB" sz="1400" b="1">
                      <a:latin typeface="Calibri" pitchFamily="34" charset="0"/>
                    </a:rPr>
                  </a:br>
                  <a:r>
                    <a:rPr lang="en-GB" sz="1400" b="1">
                      <a:latin typeface="Calibri" pitchFamily="34" charset="0"/>
                    </a:rPr>
                    <a:t>Web</a:t>
                  </a:r>
                  <a:endParaRPr lang="en-US" sz="1400" b="1">
                    <a:latin typeface="Calibri" pitchFamily="34" charset="0"/>
                  </a:endParaRPr>
                </a:p>
              </p:txBody>
            </p:sp>
          </p:grpSp>
          <p:grpSp>
            <p:nvGrpSpPr>
              <p:cNvPr id="5" name="Group 15"/>
              <p:cNvGrpSpPr>
                <a:grpSpLocks/>
              </p:cNvGrpSpPr>
              <p:nvPr/>
            </p:nvGrpSpPr>
            <p:grpSpPr bwMode="auto">
              <a:xfrm>
                <a:off x="703" y="2251"/>
                <a:ext cx="832" cy="773"/>
                <a:chOff x="703" y="2296"/>
                <a:chExt cx="832" cy="773"/>
              </a:xfrm>
            </p:grpSpPr>
            <p:sp>
              <p:nvSpPr>
                <p:cNvPr id="3147" name="AutoShape 16"/>
                <p:cNvSpPr>
                  <a:spLocks noChangeArrowheads="1"/>
                </p:cNvSpPr>
                <p:nvPr/>
              </p:nvSpPr>
              <p:spPr bwMode="auto">
                <a:xfrm>
                  <a:off x="703" y="2296"/>
                  <a:ext cx="318" cy="396"/>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48" name="Text Box 17"/>
                <p:cNvSpPr txBox="1">
                  <a:spLocks noChangeArrowheads="1"/>
                </p:cNvSpPr>
                <p:nvPr/>
              </p:nvSpPr>
              <p:spPr bwMode="auto">
                <a:xfrm>
                  <a:off x="764" y="2739"/>
                  <a:ext cx="771" cy="330"/>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Repositories</a:t>
                  </a:r>
                  <a:endParaRPr lang="en-US" sz="1400" b="1">
                    <a:latin typeface="Calibri" pitchFamily="34" charset="0"/>
                  </a:endParaRPr>
                </a:p>
              </p:txBody>
            </p:sp>
          </p:grpSp>
        </p:grpSp>
        <p:sp>
          <p:nvSpPr>
            <p:cNvPr id="3077" name="AutoShape 18"/>
            <p:cNvSpPr>
              <a:spLocks noChangeArrowheads="1"/>
            </p:cNvSpPr>
            <p:nvPr/>
          </p:nvSpPr>
          <p:spPr bwMode="auto">
            <a:xfrm rot="6301308">
              <a:off x="1819486" y="4729857"/>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78" name="AutoShape 19"/>
            <p:cNvSpPr>
              <a:spLocks noChangeArrowheads="1"/>
            </p:cNvSpPr>
            <p:nvPr/>
          </p:nvSpPr>
          <p:spPr bwMode="auto">
            <a:xfrm rot="4376636">
              <a:off x="2822468" y="4556977"/>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79" name="AutoShape 20"/>
            <p:cNvSpPr>
              <a:spLocks noChangeArrowheads="1"/>
            </p:cNvSpPr>
            <p:nvPr/>
          </p:nvSpPr>
          <p:spPr bwMode="auto">
            <a:xfrm rot="5400000">
              <a:off x="2462424" y="4788435"/>
              <a:ext cx="200025" cy="70008"/>
            </a:xfrm>
            <a:prstGeom prst="rightArrow">
              <a:avLst>
                <a:gd name="adj1" fmla="val 23528"/>
                <a:gd name="adj2" fmla="val 70979"/>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grpSp>
          <p:nvGrpSpPr>
            <p:cNvPr id="6" name="Group 22"/>
            <p:cNvGrpSpPr>
              <a:grpSpLocks/>
            </p:cNvGrpSpPr>
            <p:nvPr/>
          </p:nvGrpSpPr>
          <p:grpSpPr bwMode="auto">
            <a:xfrm>
              <a:off x="2197391" y="1725910"/>
              <a:ext cx="584359" cy="712946"/>
              <a:chOff x="1292" y="1389"/>
              <a:chExt cx="409" cy="499"/>
            </a:xfrm>
          </p:grpSpPr>
          <p:sp>
            <p:nvSpPr>
              <p:cNvPr id="3142" name="AutoShape 23"/>
              <p:cNvSpPr>
                <a:spLocks noChangeArrowheads="1"/>
              </p:cNvSpPr>
              <p:nvPr/>
            </p:nvSpPr>
            <p:spPr bwMode="auto">
              <a:xfrm>
                <a:off x="1292" y="1389"/>
                <a:ext cx="363" cy="408"/>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43" name="AutoShape 24"/>
              <p:cNvSpPr>
                <a:spLocks noChangeArrowheads="1"/>
              </p:cNvSpPr>
              <p:nvPr/>
            </p:nvSpPr>
            <p:spPr bwMode="auto">
              <a:xfrm>
                <a:off x="1338" y="1480"/>
                <a:ext cx="363" cy="408"/>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grpSp>
        <p:sp>
          <p:nvSpPr>
            <p:cNvPr id="3081" name="AutoShape 25"/>
            <p:cNvSpPr>
              <a:spLocks noChangeArrowheads="1"/>
            </p:cNvSpPr>
            <p:nvPr/>
          </p:nvSpPr>
          <p:spPr bwMode="auto">
            <a:xfrm rot="18214464">
              <a:off x="2079518" y="2803902"/>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82" name="AutoShape 26"/>
            <p:cNvSpPr>
              <a:spLocks noChangeArrowheads="1"/>
            </p:cNvSpPr>
            <p:nvPr/>
          </p:nvSpPr>
          <p:spPr bwMode="auto">
            <a:xfrm rot="16990452">
              <a:off x="2339551" y="2863909"/>
              <a:ext cx="328613" cy="70009"/>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83" name="AutoShape 27"/>
            <p:cNvSpPr>
              <a:spLocks noChangeArrowheads="1"/>
            </p:cNvSpPr>
            <p:nvPr/>
          </p:nvSpPr>
          <p:spPr bwMode="auto">
            <a:xfrm rot="16200000">
              <a:off x="2598155" y="2868195"/>
              <a:ext cx="328613" cy="70008"/>
            </a:xfrm>
            <a:prstGeom prst="rightArrow">
              <a:avLst>
                <a:gd name="adj1" fmla="val 23528"/>
                <a:gd name="adj2" fmla="val 116609"/>
              </a:avLst>
            </a:prstGeom>
            <a:solidFill>
              <a:schemeClr val="tx1"/>
            </a:solidFill>
            <a:ln w="9525">
              <a:solidFill>
                <a:schemeClr val="tx1"/>
              </a:solidFill>
              <a:miter lim="800000"/>
              <a:headEnd/>
              <a:tailEnd/>
            </a:ln>
          </p:spPr>
          <p:txBody>
            <a:bodyPr wrap="none" anchor="ctr"/>
            <a:lstStyle/>
            <a:p>
              <a:endParaRPr lang="en-GB" sz="2000">
                <a:latin typeface="Calibri" pitchFamily="34" charset="0"/>
              </a:endParaRPr>
            </a:p>
          </p:txBody>
        </p:sp>
        <p:sp>
          <p:nvSpPr>
            <p:cNvPr id="3084" name="laptop"/>
            <p:cNvSpPr>
              <a:spLocks noEditPoints="1" noChangeArrowheads="1"/>
            </p:cNvSpPr>
            <p:nvPr/>
          </p:nvSpPr>
          <p:spPr bwMode="auto">
            <a:xfrm>
              <a:off x="6300761" y="1252993"/>
              <a:ext cx="842963" cy="711518"/>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endParaRPr lang="en-GB" sz="2000">
                <a:latin typeface="Calibri" pitchFamily="34" charset="0"/>
              </a:endParaRPr>
            </a:p>
          </p:txBody>
        </p:sp>
        <p:sp>
          <p:nvSpPr>
            <p:cNvPr id="3085" name="laptop"/>
            <p:cNvSpPr>
              <a:spLocks noEditPoints="1" noChangeArrowheads="1"/>
            </p:cNvSpPr>
            <p:nvPr/>
          </p:nvSpPr>
          <p:spPr bwMode="auto">
            <a:xfrm>
              <a:off x="6106451" y="1577319"/>
              <a:ext cx="842963" cy="711518"/>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endParaRPr lang="en-GB" sz="2000">
                <a:latin typeface="Calibri" pitchFamily="34" charset="0"/>
              </a:endParaRPr>
            </a:p>
          </p:txBody>
        </p:sp>
        <p:sp>
          <p:nvSpPr>
            <p:cNvPr id="3086" name="Text Box 35"/>
            <p:cNvSpPr txBox="1">
              <a:spLocks noChangeArrowheads="1"/>
            </p:cNvSpPr>
            <p:nvPr/>
          </p:nvSpPr>
          <p:spPr bwMode="auto">
            <a:xfrm>
              <a:off x="5976435" y="2354560"/>
              <a:ext cx="951548" cy="471488"/>
            </a:xfrm>
            <a:prstGeom prst="rect">
              <a:avLst/>
            </a:prstGeom>
            <a:noFill/>
            <a:ln w="9525">
              <a:noFill/>
              <a:miter lim="800000"/>
              <a:headEnd/>
              <a:tailEnd/>
            </a:ln>
          </p:spPr>
          <p:txBody>
            <a:bodyPr>
              <a:spAutoFit/>
            </a:bodyPr>
            <a:lstStyle/>
            <a:p>
              <a:pPr>
                <a:spcBef>
                  <a:spcPct val="50000"/>
                </a:spcBef>
              </a:pPr>
              <a:r>
                <a:rPr lang="en-GB" sz="1400" b="1">
                  <a:latin typeface="Calibri" pitchFamily="34" charset="0"/>
                </a:rPr>
                <a:t>Graduate Students</a:t>
              </a:r>
              <a:endParaRPr lang="en-US" sz="1400" b="1">
                <a:latin typeface="Calibri" pitchFamily="34" charset="0"/>
              </a:endParaRPr>
            </a:p>
          </p:txBody>
        </p:sp>
        <p:sp>
          <p:nvSpPr>
            <p:cNvPr id="3087" name="Text Box 37"/>
            <p:cNvSpPr txBox="1">
              <a:spLocks noChangeArrowheads="1"/>
            </p:cNvSpPr>
            <p:nvPr/>
          </p:nvSpPr>
          <p:spPr bwMode="auto">
            <a:xfrm>
              <a:off x="6453637" y="628629"/>
              <a:ext cx="1393031" cy="471488"/>
            </a:xfrm>
            <a:prstGeom prst="rect">
              <a:avLst/>
            </a:prstGeom>
            <a:noFill/>
            <a:ln w="9525">
              <a:noFill/>
              <a:miter lim="800000"/>
              <a:headEnd/>
              <a:tailEnd/>
            </a:ln>
          </p:spPr>
          <p:txBody>
            <a:bodyPr>
              <a:spAutoFit/>
            </a:bodyPr>
            <a:lstStyle/>
            <a:p>
              <a:pPr>
                <a:spcBef>
                  <a:spcPct val="50000"/>
                </a:spcBef>
              </a:pPr>
              <a:r>
                <a:rPr lang="en-GB" sz="1400" b="1">
                  <a:latin typeface="Calibri" pitchFamily="34" charset="0"/>
                </a:rPr>
                <a:t>Undergraduate Students</a:t>
              </a:r>
              <a:endParaRPr lang="en-US" sz="1400" b="1">
                <a:latin typeface="Calibri" pitchFamily="34" charset="0"/>
              </a:endParaRPr>
            </a:p>
          </p:txBody>
        </p:sp>
        <p:grpSp>
          <p:nvGrpSpPr>
            <p:cNvPr id="7" name="Group 38"/>
            <p:cNvGrpSpPr>
              <a:grpSpLocks/>
            </p:cNvGrpSpPr>
            <p:nvPr/>
          </p:nvGrpSpPr>
          <p:grpSpPr bwMode="auto">
            <a:xfrm>
              <a:off x="4291938" y="500042"/>
              <a:ext cx="1800225" cy="1092993"/>
              <a:chOff x="1927" y="119"/>
              <a:chExt cx="1043" cy="771"/>
            </a:xfrm>
          </p:grpSpPr>
          <p:sp>
            <p:nvSpPr>
              <p:cNvPr id="3140" name="AutoShape 39"/>
              <p:cNvSpPr>
                <a:spLocks noChangeArrowheads="1"/>
              </p:cNvSpPr>
              <p:nvPr/>
            </p:nvSpPr>
            <p:spPr bwMode="auto">
              <a:xfrm>
                <a:off x="2225" y="527"/>
                <a:ext cx="318" cy="363"/>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141" name="Rectangle 40"/>
              <p:cNvSpPr>
                <a:spLocks noChangeArrowheads="1"/>
              </p:cNvSpPr>
              <p:nvPr/>
            </p:nvSpPr>
            <p:spPr bwMode="auto">
              <a:xfrm>
                <a:off x="1927" y="119"/>
                <a:ext cx="1043" cy="523"/>
              </a:xfrm>
              <a:prstGeom prst="rect">
                <a:avLst/>
              </a:prstGeom>
              <a:noFill/>
              <a:ln w="9525">
                <a:noFill/>
                <a:miter lim="800000"/>
                <a:headEnd/>
                <a:tailEnd/>
              </a:ln>
            </p:spPr>
            <p:txBody>
              <a:bodyPr>
                <a:spAutoFit/>
              </a:bodyPr>
              <a:lstStyle/>
              <a:p>
                <a:pPr algn="ctr">
                  <a:spcBef>
                    <a:spcPct val="50000"/>
                  </a:spcBef>
                </a:pPr>
                <a:r>
                  <a:rPr lang="en-GB" sz="1600" b="1">
                    <a:latin typeface="Calibri" pitchFamily="34" charset="0"/>
                  </a:rPr>
                  <a:t>Virtual Learning Environment</a:t>
                </a:r>
                <a:endParaRPr lang="en-US" sz="1600" b="1">
                  <a:latin typeface="Calibri" pitchFamily="34" charset="0"/>
                </a:endParaRPr>
              </a:p>
            </p:txBody>
          </p:sp>
        </p:grpSp>
        <p:sp>
          <p:nvSpPr>
            <p:cNvPr id="3089" name="AutoShape 44"/>
            <p:cNvSpPr>
              <a:spLocks noChangeArrowheads="1"/>
            </p:cNvSpPr>
            <p:nvPr/>
          </p:nvSpPr>
          <p:spPr bwMode="auto">
            <a:xfrm>
              <a:off x="4167637" y="4099063"/>
              <a:ext cx="322898" cy="381477"/>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sp>
          <p:nvSpPr>
            <p:cNvPr id="3090" name="AutoShape 67"/>
            <p:cNvSpPr>
              <a:spLocks noChangeArrowheads="1"/>
            </p:cNvSpPr>
            <p:nvPr/>
          </p:nvSpPr>
          <p:spPr bwMode="auto">
            <a:xfrm>
              <a:off x="4101915" y="4260512"/>
              <a:ext cx="322898" cy="381476"/>
            </a:xfrm>
            <a:prstGeom prst="flowChartMagneticDisk">
              <a:avLst/>
            </a:prstGeom>
            <a:solidFill>
              <a:schemeClr val="accent1"/>
            </a:solidFill>
            <a:ln w="9525">
              <a:solidFill>
                <a:schemeClr val="tx1"/>
              </a:solidFill>
              <a:round/>
              <a:headEnd/>
              <a:tailEnd/>
            </a:ln>
          </p:spPr>
          <p:txBody>
            <a:bodyPr wrap="none" anchor="ctr"/>
            <a:lstStyle/>
            <a:p>
              <a:endParaRPr lang="en-GB" sz="2000">
                <a:latin typeface="Calibri" pitchFamily="34" charset="0"/>
              </a:endParaRPr>
            </a:p>
          </p:txBody>
        </p:sp>
        <p:grpSp>
          <p:nvGrpSpPr>
            <p:cNvPr id="8" name="Group 73"/>
            <p:cNvGrpSpPr>
              <a:grpSpLocks/>
            </p:cNvGrpSpPr>
            <p:nvPr/>
          </p:nvGrpSpPr>
          <p:grpSpPr bwMode="auto">
            <a:xfrm>
              <a:off x="714348" y="3074650"/>
              <a:ext cx="3038952" cy="1668780"/>
              <a:chOff x="476" y="1985"/>
              <a:chExt cx="1653" cy="895"/>
            </a:xfrm>
          </p:grpSpPr>
          <p:sp>
            <p:nvSpPr>
              <p:cNvPr id="3135" name="Text Box 74"/>
              <p:cNvSpPr txBox="1">
                <a:spLocks noChangeArrowheads="1"/>
              </p:cNvSpPr>
              <p:nvPr/>
            </p:nvSpPr>
            <p:spPr bwMode="auto">
              <a:xfrm>
                <a:off x="1630" y="2399"/>
                <a:ext cx="499" cy="357"/>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Technical Reports</a:t>
                </a:r>
                <a:endParaRPr lang="en-US" sz="1400" b="1">
                  <a:latin typeface="Calibri" pitchFamily="34" charset="0"/>
                </a:endParaRPr>
              </a:p>
            </p:txBody>
          </p:sp>
          <p:sp>
            <p:nvSpPr>
              <p:cNvPr id="3136" name="Text Box 75"/>
              <p:cNvSpPr txBox="1">
                <a:spLocks noChangeArrowheads="1"/>
              </p:cNvSpPr>
              <p:nvPr/>
            </p:nvSpPr>
            <p:spPr bwMode="auto">
              <a:xfrm>
                <a:off x="976" y="1985"/>
                <a:ext cx="499" cy="253"/>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Reprints</a:t>
                </a:r>
                <a:endParaRPr lang="en-US" sz="1400" b="1">
                  <a:latin typeface="Calibri" pitchFamily="34" charset="0"/>
                </a:endParaRPr>
              </a:p>
            </p:txBody>
          </p:sp>
          <p:sp>
            <p:nvSpPr>
              <p:cNvPr id="3137" name="Text Box 76"/>
              <p:cNvSpPr txBox="1">
                <a:spLocks noChangeArrowheads="1"/>
              </p:cNvSpPr>
              <p:nvPr/>
            </p:nvSpPr>
            <p:spPr bwMode="auto">
              <a:xfrm>
                <a:off x="476" y="2257"/>
                <a:ext cx="591" cy="565"/>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Peer-Reviewed Journal &amp; Conference Papers</a:t>
                </a:r>
                <a:endParaRPr lang="en-US" sz="1400" b="1">
                  <a:latin typeface="Calibri" pitchFamily="34" charset="0"/>
                </a:endParaRPr>
              </a:p>
            </p:txBody>
          </p:sp>
          <p:pic>
            <p:nvPicPr>
              <p:cNvPr id="3138" name="Picture 77" descr="j0345755"/>
              <p:cNvPicPr>
                <a:picLocks noChangeAspect="1" noChangeArrowheads="1"/>
              </p:cNvPicPr>
              <p:nvPr/>
            </p:nvPicPr>
            <p:blipFill>
              <a:blip r:embed="rId3" cstate="print"/>
              <a:srcRect t="40277" b="6229"/>
              <a:stretch>
                <a:fillRect/>
              </a:stretch>
            </p:blipFill>
            <p:spPr bwMode="auto">
              <a:xfrm rot="4534904">
                <a:off x="1120" y="1931"/>
                <a:ext cx="394" cy="773"/>
              </a:xfrm>
              <a:prstGeom prst="rect">
                <a:avLst/>
              </a:prstGeom>
              <a:noFill/>
              <a:ln w="9525">
                <a:noFill/>
                <a:miter lim="800000"/>
                <a:headEnd/>
                <a:tailEnd/>
              </a:ln>
            </p:spPr>
          </p:pic>
          <p:sp>
            <p:nvSpPr>
              <p:cNvPr id="3139" name="Text Box 78"/>
              <p:cNvSpPr txBox="1">
                <a:spLocks noChangeArrowheads="1"/>
              </p:cNvSpPr>
              <p:nvPr/>
            </p:nvSpPr>
            <p:spPr bwMode="auto">
              <a:xfrm>
                <a:off x="1156" y="2523"/>
                <a:ext cx="546" cy="357"/>
              </a:xfrm>
              <a:prstGeom prst="rect">
                <a:avLst/>
              </a:prstGeom>
              <a:noFill/>
              <a:ln w="9525">
                <a:noFill/>
                <a:miter lim="800000"/>
                <a:headEnd/>
                <a:tailEnd/>
              </a:ln>
            </p:spPr>
            <p:txBody>
              <a:bodyPr>
                <a:spAutoFit/>
              </a:bodyPr>
              <a:lstStyle/>
              <a:p>
                <a:pPr algn="ctr">
                  <a:spcBef>
                    <a:spcPct val="50000"/>
                  </a:spcBef>
                </a:pPr>
                <a:r>
                  <a:rPr lang="en-GB" sz="1400" b="1">
                    <a:latin typeface="Calibri" pitchFamily="34" charset="0"/>
                  </a:rPr>
                  <a:t>Preprints &amp; Metadata</a:t>
                </a:r>
                <a:endParaRPr lang="en-US" sz="1400" b="1">
                  <a:latin typeface="Calibri" pitchFamily="34" charset="0"/>
                </a:endParaRPr>
              </a:p>
            </p:txBody>
          </p:sp>
        </p:grpSp>
        <p:grpSp>
          <p:nvGrpSpPr>
            <p:cNvPr id="9" name="Group 79"/>
            <p:cNvGrpSpPr>
              <a:grpSpLocks/>
            </p:cNvGrpSpPr>
            <p:nvPr/>
          </p:nvGrpSpPr>
          <p:grpSpPr bwMode="auto">
            <a:xfrm>
              <a:off x="3134651" y="5606395"/>
              <a:ext cx="2380298" cy="1065848"/>
              <a:chOff x="2008" y="3537"/>
              <a:chExt cx="887" cy="746"/>
            </a:xfrm>
          </p:grpSpPr>
          <p:sp>
            <p:nvSpPr>
              <p:cNvPr id="3131" name="Text Box 81"/>
              <p:cNvSpPr txBox="1">
                <a:spLocks noChangeArrowheads="1"/>
              </p:cNvSpPr>
              <p:nvPr/>
            </p:nvSpPr>
            <p:spPr bwMode="auto">
              <a:xfrm>
                <a:off x="2167" y="3604"/>
                <a:ext cx="728" cy="679"/>
              </a:xfrm>
              <a:prstGeom prst="rect">
                <a:avLst/>
              </a:prstGeom>
              <a:noFill/>
              <a:ln w="9525">
                <a:noFill/>
                <a:miter lim="800000"/>
                <a:headEnd/>
                <a:tailEnd/>
              </a:ln>
            </p:spPr>
            <p:txBody>
              <a:bodyPr>
                <a:spAutoFit/>
              </a:bodyPr>
              <a:lstStyle/>
              <a:p>
                <a:pPr algn="ctr">
                  <a:spcBef>
                    <a:spcPct val="50000"/>
                  </a:spcBef>
                </a:pPr>
                <a:r>
                  <a:rPr lang="en-GB" sz="1600" b="1">
                    <a:latin typeface="Calibri" pitchFamily="34" charset="0"/>
                  </a:rPr>
                  <a:t>Certified Experimental Results &amp; Analyses</a:t>
                </a:r>
                <a:endParaRPr lang="en-US" sz="1600" b="1">
                  <a:latin typeface="Calibri" pitchFamily="34" charset="0"/>
                </a:endParaRPr>
              </a:p>
            </p:txBody>
          </p:sp>
          <p:sp>
            <p:nvSpPr>
              <p:cNvPr id="3132" name="AutoShape 84"/>
              <p:cNvSpPr>
                <a:spLocks noChangeArrowheads="1"/>
              </p:cNvSpPr>
              <p:nvPr/>
            </p:nvSpPr>
            <p:spPr bwMode="auto">
              <a:xfrm rot="-10048065">
                <a:off x="2135" y="3537"/>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endParaRPr lang="en-GB" sz="3600">
                  <a:latin typeface="Calibri" pitchFamily="34" charset="0"/>
                </a:endParaRPr>
              </a:p>
            </p:txBody>
          </p:sp>
          <p:sp>
            <p:nvSpPr>
              <p:cNvPr id="3133" name="AutoShape 85"/>
              <p:cNvSpPr>
                <a:spLocks noChangeArrowheads="1"/>
              </p:cNvSpPr>
              <p:nvPr/>
            </p:nvSpPr>
            <p:spPr bwMode="auto">
              <a:xfrm rot="-10346810">
                <a:off x="2038" y="3674"/>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endParaRPr lang="en-GB" sz="3600">
                  <a:latin typeface="Calibri" pitchFamily="34" charset="0"/>
                </a:endParaRPr>
              </a:p>
            </p:txBody>
          </p:sp>
          <p:sp>
            <p:nvSpPr>
              <p:cNvPr id="3134" name="AutoShape 86"/>
              <p:cNvSpPr>
                <a:spLocks noChangeArrowheads="1"/>
              </p:cNvSpPr>
              <p:nvPr/>
            </p:nvSpPr>
            <p:spPr bwMode="auto">
              <a:xfrm rot="10661241">
                <a:off x="2008" y="3842"/>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endParaRPr lang="en-GB" sz="3600">
                  <a:latin typeface="Calibri" pitchFamily="34" charset="0"/>
                </a:endParaRPr>
              </a:p>
            </p:txBody>
          </p:sp>
        </p:grpSp>
        <p:pic>
          <p:nvPicPr>
            <p:cNvPr id="3093" name="Picture 3" descr="Image of Experiment in progress"/>
            <p:cNvPicPr>
              <a:picLocks noChangeAspect="1" noChangeArrowheads="1"/>
            </p:cNvPicPr>
            <p:nvPr/>
          </p:nvPicPr>
          <p:blipFill>
            <a:blip r:embed="rId4" cstate="print"/>
            <a:srcRect/>
            <a:stretch>
              <a:fillRect/>
            </a:stretch>
          </p:blipFill>
          <p:spPr bwMode="auto">
            <a:xfrm>
              <a:off x="3717581" y="2547440"/>
              <a:ext cx="1354455" cy="1028700"/>
            </a:xfrm>
            <a:prstGeom prst="rect">
              <a:avLst/>
            </a:prstGeom>
            <a:noFill/>
            <a:ln w="9525">
              <a:noFill/>
              <a:miter lim="800000"/>
              <a:headEnd/>
              <a:tailEnd/>
            </a:ln>
          </p:spPr>
        </p:pic>
        <p:pic>
          <p:nvPicPr>
            <p:cNvPr id="3094" name="Picture 11"/>
            <p:cNvPicPr>
              <a:picLocks noChangeAspect="1" noChangeArrowheads="1"/>
            </p:cNvPicPr>
            <p:nvPr/>
          </p:nvPicPr>
          <p:blipFill>
            <a:blip r:embed="rId5" cstate="print"/>
            <a:srcRect/>
            <a:stretch>
              <a:fillRect/>
            </a:stretch>
          </p:blipFill>
          <p:spPr bwMode="auto">
            <a:xfrm>
              <a:off x="5136330" y="2814617"/>
              <a:ext cx="1188720" cy="1058703"/>
            </a:xfrm>
            <a:prstGeom prst="rect">
              <a:avLst/>
            </a:prstGeom>
            <a:noFill/>
            <a:ln w="9525">
              <a:noFill/>
              <a:round/>
              <a:headEnd/>
              <a:tailEnd/>
            </a:ln>
          </p:spPr>
        </p:pic>
        <p:grpSp>
          <p:nvGrpSpPr>
            <p:cNvPr id="10" name="Group 45"/>
            <p:cNvGrpSpPr>
              <a:grpSpLocks/>
            </p:cNvGrpSpPr>
            <p:nvPr/>
          </p:nvGrpSpPr>
          <p:grpSpPr bwMode="auto">
            <a:xfrm>
              <a:off x="4741995" y="4287658"/>
              <a:ext cx="1101566" cy="712947"/>
              <a:chOff x="2562" y="2478"/>
              <a:chExt cx="771" cy="499"/>
            </a:xfrm>
          </p:grpSpPr>
          <p:sp>
            <p:nvSpPr>
              <p:cNvPr id="3112" name="Rectangle 46"/>
              <p:cNvSpPr>
                <a:spLocks noChangeArrowheads="1"/>
              </p:cNvSpPr>
              <p:nvPr/>
            </p:nvSpPr>
            <p:spPr bwMode="auto">
              <a:xfrm>
                <a:off x="2562" y="2705"/>
                <a:ext cx="408" cy="272"/>
              </a:xfrm>
              <a:prstGeom prst="rect">
                <a:avLst/>
              </a:prstGeom>
              <a:solidFill>
                <a:schemeClr val="accent1"/>
              </a:solidFill>
              <a:ln w="9525">
                <a:solidFill>
                  <a:schemeClr val="tx1"/>
                </a:solidFill>
                <a:miter lim="800000"/>
                <a:headEnd/>
                <a:tailEnd/>
              </a:ln>
            </p:spPr>
            <p:txBody>
              <a:bodyPr wrap="none" anchor="ctr"/>
              <a:lstStyle/>
              <a:p>
                <a:endParaRPr lang="en-GB" sz="2000">
                  <a:latin typeface="Calibri" pitchFamily="34" charset="0"/>
                </a:endParaRPr>
              </a:p>
            </p:txBody>
          </p:sp>
          <p:sp>
            <p:nvSpPr>
              <p:cNvPr id="3113" name="Rectangle 47"/>
              <p:cNvSpPr>
                <a:spLocks noChangeArrowheads="1"/>
              </p:cNvSpPr>
              <p:nvPr/>
            </p:nvSpPr>
            <p:spPr bwMode="auto">
              <a:xfrm>
                <a:off x="2879" y="2478"/>
                <a:ext cx="181" cy="318"/>
              </a:xfrm>
              <a:prstGeom prst="rect">
                <a:avLst/>
              </a:prstGeom>
              <a:solidFill>
                <a:schemeClr val="bg1"/>
              </a:solidFill>
              <a:ln w="9525">
                <a:solidFill>
                  <a:schemeClr val="tx1"/>
                </a:solidFill>
                <a:miter lim="800000"/>
                <a:headEnd/>
                <a:tailEnd/>
              </a:ln>
            </p:spPr>
            <p:txBody>
              <a:bodyPr wrap="none" anchor="ctr"/>
              <a:lstStyle/>
              <a:p>
                <a:endParaRPr lang="en-GB" sz="2000">
                  <a:latin typeface="Calibri" pitchFamily="34" charset="0"/>
                </a:endParaRPr>
              </a:p>
            </p:txBody>
          </p:sp>
          <p:sp>
            <p:nvSpPr>
              <p:cNvPr id="3114" name="Rectangle 48"/>
              <p:cNvSpPr>
                <a:spLocks noChangeArrowheads="1"/>
              </p:cNvSpPr>
              <p:nvPr/>
            </p:nvSpPr>
            <p:spPr bwMode="auto">
              <a:xfrm>
                <a:off x="2834" y="2750"/>
                <a:ext cx="499" cy="182"/>
              </a:xfrm>
              <a:prstGeom prst="rect">
                <a:avLst/>
              </a:prstGeom>
              <a:solidFill>
                <a:schemeClr val="accent1"/>
              </a:solidFill>
              <a:ln w="9525">
                <a:solidFill>
                  <a:schemeClr val="tx1"/>
                </a:solidFill>
                <a:miter lim="800000"/>
                <a:headEnd/>
                <a:tailEnd/>
              </a:ln>
            </p:spPr>
            <p:txBody>
              <a:bodyPr wrap="none" anchor="ctr"/>
              <a:lstStyle/>
              <a:p>
                <a:endParaRPr lang="en-GB" sz="2000">
                  <a:latin typeface="Calibri" pitchFamily="34" charset="0"/>
                </a:endParaRPr>
              </a:p>
            </p:txBody>
          </p:sp>
          <p:sp>
            <p:nvSpPr>
              <p:cNvPr id="3115" name="Oval 49"/>
              <p:cNvSpPr>
                <a:spLocks noChangeArrowheads="1"/>
              </p:cNvSpPr>
              <p:nvPr/>
            </p:nvSpPr>
            <p:spPr bwMode="auto">
              <a:xfrm>
                <a:off x="2607" y="275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6" name="Oval 50"/>
              <p:cNvSpPr>
                <a:spLocks noChangeArrowheads="1"/>
              </p:cNvSpPr>
              <p:nvPr/>
            </p:nvSpPr>
            <p:spPr bwMode="auto">
              <a:xfrm>
                <a:off x="2698" y="275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7" name="Oval 51"/>
              <p:cNvSpPr>
                <a:spLocks noChangeArrowheads="1"/>
              </p:cNvSpPr>
              <p:nvPr/>
            </p:nvSpPr>
            <p:spPr bwMode="auto">
              <a:xfrm>
                <a:off x="2607" y="284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8" name="Oval 52"/>
              <p:cNvSpPr>
                <a:spLocks noChangeArrowheads="1"/>
              </p:cNvSpPr>
              <p:nvPr/>
            </p:nvSpPr>
            <p:spPr bwMode="auto">
              <a:xfrm>
                <a:off x="2698" y="2840"/>
                <a:ext cx="45" cy="46"/>
              </a:xfrm>
              <a:prstGeom prst="ellipse">
                <a:avLst/>
              </a:prstGeom>
              <a:solidFill>
                <a:srgbClr val="FFFF99"/>
              </a:solidFill>
              <a:ln w="9525">
                <a:solidFill>
                  <a:schemeClr val="tx1"/>
                </a:solidFill>
                <a:round/>
                <a:headEnd/>
                <a:tailEnd/>
              </a:ln>
            </p:spPr>
            <p:txBody>
              <a:bodyPr wrap="none" anchor="ctr"/>
              <a:lstStyle/>
              <a:p>
                <a:endParaRPr lang="en-GB" sz="2000">
                  <a:latin typeface="Calibri" pitchFamily="34" charset="0"/>
                </a:endParaRPr>
              </a:p>
            </p:txBody>
          </p:sp>
          <p:sp>
            <p:nvSpPr>
              <p:cNvPr id="3119" name="Rectangle 53"/>
              <p:cNvSpPr>
                <a:spLocks noChangeArrowheads="1"/>
              </p:cNvSpPr>
              <p:nvPr/>
            </p:nvSpPr>
            <p:spPr bwMode="auto">
              <a:xfrm>
                <a:off x="2879" y="2796"/>
                <a:ext cx="182" cy="90"/>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grpSp>
            <p:nvGrpSpPr>
              <p:cNvPr id="11" name="Group 54"/>
              <p:cNvGrpSpPr>
                <a:grpSpLocks/>
              </p:cNvGrpSpPr>
              <p:nvPr/>
            </p:nvGrpSpPr>
            <p:grpSpPr bwMode="auto">
              <a:xfrm>
                <a:off x="3115" y="2796"/>
                <a:ext cx="137" cy="90"/>
                <a:chOff x="1882" y="527"/>
                <a:chExt cx="227" cy="227"/>
              </a:xfrm>
            </p:grpSpPr>
            <p:sp>
              <p:nvSpPr>
                <p:cNvPr id="3122" name="Rectangle 55"/>
                <p:cNvSpPr>
                  <a:spLocks noChangeArrowheads="1"/>
                </p:cNvSpPr>
                <p:nvPr/>
              </p:nvSpPr>
              <p:spPr bwMode="auto">
                <a:xfrm>
                  <a:off x="1882" y="527"/>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3" name="Rectangle 56"/>
                <p:cNvSpPr>
                  <a:spLocks noChangeArrowheads="1"/>
                </p:cNvSpPr>
                <p:nvPr/>
              </p:nvSpPr>
              <p:spPr bwMode="auto">
                <a:xfrm>
                  <a:off x="1973" y="527"/>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4" name="Rectangle 57"/>
                <p:cNvSpPr>
                  <a:spLocks noChangeArrowheads="1"/>
                </p:cNvSpPr>
                <p:nvPr/>
              </p:nvSpPr>
              <p:spPr bwMode="auto">
                <a:xfrm>
                  <a:off x="2064" y="527"/>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5" name="Rectangle 58"/>
                <p:cNvSpPr>
                  <a:spLocks noChangeArrowheads="1"/>
                </p:cNvSpPr>
                <p:nvPr/>
              </p:nvSpPr>
              <p:spPr bwMode="auto">
                <a:xfrm>
                  <a:off x="1882" y="618"/>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6" name="Rectangle 59"/>
                <p:cNvSpPr>
                  <a:spLocks noChangeArrowheads="1"/>
                </p:cNvSpPr>
                <p:nvPr/>
              </p:nvSpPr>
              <p:spPr bwMode="auto">
                <a:xfrm>
                  <a:off x="1973" y="618"/>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7" name="Rectangle 60"/>
                <p:cNvSpPr>
                  <a:spLocks noChangeArrowheads="1"/>
                </p:cNvSpPr>
                <p:nvPr/>
              </p:nvSpPr>
              <p:spPr bwMode="auto">
                <a:xfrm>
                  <a:off x="2064" y="618"/>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8" name="Rectangle 61"/>
                <p:cNvSpPr>
                  <a:spLocks noChangeArrowheads="1"/>
                </p:cNvSpPr>
                <p:nvPr/>
              </p:nvSpPr>
              <p:spPr bwMode="auto">
                <a:xfrm>
                  <a:off x="1882" y="709"/>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29" name="Rectangle 62"/>
                <p:cNvSpPr>
                  <a:spLocks noChangeArrowheads="1"/>
                </p:cNvSpPr>
                <p:nvPr/>
              </p:nvSpPr>
              <p:spPr bwMode="auto">
                <a:xfrm>
                  <a:off x="1973" y="709"/>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sp>
              <p:nvSpPr>
                <p:cNvPr id="3130" name="Rectangle 63"/>
                <p:cNvSpPr>
                  <a:spLocks noChangeArrowheads="1"/>
                </p:cNvSpPr>
                <p:nvPr/>
              </p:nvSpPr>
              <p:spPr bwMode="auto">
                <a:xfrm>
                  <a:off x="2064" y="709"/>
                  <a:ext cx="45" cy="45"/>
                </a:xfrm>
                <a:prstGeom prst="rect">
                  <a:avLst/>
                </a:prstGeom>
                <a:solidFill>
                  <a:schemeClr val="folHlink"/>
                </a:solidFill>
                <a:ln w="9525">
                  <a:solidFill>
                    <a:schemeClr val="tx1"/>
                  </a:solidFill>
                  <a:miter lim="800000"/>
                  <a:headEnd/>
                  <a:tailEnd/>
                </a:ln>
              </p:spPr>
              <p:txBody>
                <a:bodyPr wrap="none" anchor="ctr"/>
                <a:lstStyle/>
                <a:p>
                  <a:endParaRPr lang="en-GB" sz="2000">
                    <a:latin typeface="Calibri" pitchFamily="34" charset="0"/>
                  </a:endParaRPr>
                </a:p>
              </p:txBody>
            </p:sp>
          </p:grpSp>
          <p:sp>
            <p:nvSpPr>
              <p:cNvPr id="3121" name="Freeform 64"/>
              <p:cNvSpPr>
                <a:spLocks/>
              </p:cNvSpPr>
              <p:nvPr/>
            </p:nvSpPr>
            <p:spPr bwMode="auto">
              <a:xfrm>
                <a:off x="2907" y="2494"/>
                <a:ext cx="75" cy="232"/>
              </a:xfrm>
              <a:custGeom>
                <a:avLst/>
                <a:gdLst>
                  <a:gd name="T0" fmla="*/ 57 w 75"/>
                  <a:gd name="T1" fmla="*/ 232 h 232"/>
                  <a:gd name="T2" fmla="*/ 38 w 75"/>
                  <a:gd name="T3" fmla="*/ 225 h 232"/>
                  <a:gd name="T4" fmla="*/ 57 w 75"/>
                  <a:gd name="T5" fmla="*/ 219 h 232"/>
                  <a:gd name="T6" fmla="*/ 13 w 75"/>
                  <a:gd name="T7" fmla="*/ 200 h 232"/>
                  <a:gd name="T8" fmla="*/ 69 w 75"/>
                  <a:gd name="T9" fmla="*/ 188 h 232"/>
                  <a:gd name="T10" fmla="*/ 50 w 75"/>
                  <a:gd name="T11" fmla="*/ 182 h 232"/>
                  <a:gd name="T12" fmla="*/ 13 w 75"/>
                  <a:gd name="T13" fmla="*/ 169 h 232"/>
                  <a:gd name="T14" fmla="*/ 75 w 75"/>
                  <a:gd name="T15" fmla="*/ 150 h 232"/>
                  <a:gd name="T16" fmla="*/ 13 w 75"/>
                  <a:gd name="T17" fmla="*/ 131 h 232"/>
                  <a:gd name="T18" fmla="*/ 38 w 75"/>
                  <a:gd name="T19" fmla="*/ 125 h 232"/>
                  <a:gd name="T20" fmla="*/ 75 w 75"/>
                  <a:gd name="T21" fmla="*/ 113 h 232"/>
                  <a:gd name="T22" fmla="*/ 13 w 75"/>
                  <a:gd name="T23" fmla="*/ 63 h 232"/>
                  <a:gd name="T24" fmla="*/ 57 w 75"/>
                  <a:gd name="T25" fmla="*/ 31 h 232"/>
                  <a:gd name="T26" fmla="*/ 32 w 75"/>
                  <a:gd name="T27" fmla="*/ 0 h 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232"/>
                  <a:gd name="T44" fmla="*/ 75 w 75"/>
                  <a:gd name="T45" fmla="*/ 232 h 2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232">
                    <a:moveTo>
                      <a:pt x="57" y="232"/>
                    </a:moveTo>
                    <a:cubicBezTo>
                      <a:pt x="51" y="230"/>
                      <a:pt x="38" y="232"/>
                      <a:pt x="38" y="225"/>
                    </a:cubicBezTo>
                    <a:cubicBezTo>
                      <a:pt x="38" y="218"/>
                      <a:pt x="59" y="225"/>
                      <a:pt x="57" y="219"/>
                    </a:cubicBezTo>
                    <a:cubicBezTo>
                      <a:pt x="56" y="215"/>
                      <a:pt x="19" y="202"/>
                      <a:pt x="13" y="200"/>
                    </a:cubicBezTo>
                    <a:cubicBezTo>
                      <a:pt x="31" y="194"/>
                      <a:pt x="53" y="199"/>
                      <a:pt x="69" y="188"/>
                    </a:cubicBezTo>
                    <a:cubicBezTo>
                      <a:pt x="75" y="184"/>
                      <a:pt x="56" y="184"/>
                      <a:pt x="50" y="182"/>
                    </a:cubicBezTo>
                    <a:cubicBezTo>
                      <a:pt x="0" y="165"/>
                      <a:pt x="64" y="185"/>
                      <a:pt x="13" y="169"/>
                    </a:cubicBezTo>
                    <a:cubicBezTo>
                      <a:pt x="34" y="162"/>
                      <a:pt x="54" y="155"/>
                      <a:pt x="75" y="150"/>
                    </a:cubicBezTo>
                    <a:cubicBezTo>
                      <a:pt x="53" y="145"/>
                      <a:pt x="34" y="139"/>
                      <a:pt x="13" y="131"/>
                    </a:cubicBezTo>
                    <a:cubicBezTo>
                      <a:pt x="21" y="129"/>
                      <a:pt x="30" y="127"/>
                      <a:pt x="38" y="125"/>
                    </a:cubicBezTo>
                    <a:cubicBezTo>
                      <a:pt x="50" y="121"/>
                      <a:pt x="75" y="113"/>
                      <a:pt x="75" y="113"/>
                    </a:cubicBezTo>
                    <a:cubicBezTo>
                      <a:pt x="65" y="81"/>
                      <a:pt x="39" y="80"/>
                      <a:pt x="13" y="63"/>
                    </a:cubicBezTo>
                    <a:cubicBezTo>
                      <a:pt x="21" y="37"/>
                      <a:pt x="32" y="40"/>
                      <a:pt x="57" y="31"/>
                    </a:cubicBezTo>
                    <a:cubicBezTo>
                      <a:pt x="35" y="9"/>
                      <a:pt x="42" y="20"/>
                      <a:pt x="32" y="0"/>
                    </a:cubicBezTo>
                  </a:path>
                </a:pathLst>
              </a:custGeom>
              <a:noFill/>
              <a:ln w="9525">
                <a:solidFill>
                  <a:schemeClr val="tx1"/>
                </a:solidFill>
                <a:round/>
                <a:headEnd/>
                <a:tailEnd/>
              </a:ln>
            </p:spPr>
            <p:txBody>
              <a:bodyPr/>
              <a:lstStyle/>
              <a:p>
                <a:endParaRPr lang="en-GB" sz="2000">
                  <a:latin typeface="Calibri" pitchFamily="34" charset="0"/>
                </a:endParaRPr>
              </a:p>
            </p:txBody>
          </p:sp>
        </p:grpSp>
        <p:sp>
          <p:nvSpPr>
            <p:cNvPr id="3096" name="Text Box 65"/>
            <p:cNvSpPr txBox="1">
              <a:spLocks noChangeArrowheads="1"/>
            </p:cNvSpPr>
            <p:nvPr/>
          </p:nvSpPr>
          <p:spPr bwMode="auto">
            <a:xfrm>
              <a:off x="3580420" y="3620432"/>
              <a:ext cx="2447449" cy="415766"/>
            </a:xfrm>
            <a:prstGeom prst="rect">
              <a:avLst/>
            </a:prstGeom>
            <a:noFill/>
            <a:ln w="9525">
              <a:noFill/>
              <a:miter lim="800000"/>
              <a:headEnd/>
              <a:tailEnd/>
            </a:ln>
          </p:spPr>
          <p:txBody>
            <a:bodyPr>
              <a:spAutoFit/>
            </a:bodyPr>
            <a:lstStyle/>
            <a:p>
              <a:pPr>
                <a:spcBef>
                  <a:spcPct val="50000"/>
                </a:spcBef>
              </a:pPr>
              <a:r>
                <a:rPr lang="en-GB" sz="2400" b="1">
                  <a:latin typeface="Calibri" pitchFamily="34" charset="0"/>
                </a:rPr>
                <a:t>experimentation</a:t>
              </a:r>
              <a:endParaRPr lang="en-US" sz="2400" b="1">
                <a:latin typeface="Calibri" pitchFamily="34" charset="0"/>
              </a:endParaRPr>
            </a:p>
          </p:txBody>
        </p:sp>
        <p:sp>
          <p:nvSpPr>
            <p:cNvPr id="101" name="Text Box 83"/>
            <p:cNvSpPr txBox="1">
              <a:spLocks noChangeArrowheads="1"/>
            </p:cNvSpPr>
            <p:nvPr/>
          </p:nvSpPr>
          <p:spPr bwMode="auto">
            <a:xfrm>
              <a:off x="5489235" y="5322085"/>
              <a:ext cx="2057400" cy="970122"/>
            </a:xfrm>
            <a:prstGeom prst="rect">
              <a:avLst/>
            </a:prstGeom>
            <a:noFill/>
            <a:ln w="9525">
              <a:noFill/>
              <a:miter lim="800000"/>
              <a:headEnd/>
              <a:tailEnd/>
            </a:ln>
          </p:spPr>
          <p:txBody>
            <a:bodyPr>
              <a:spAutoFit/>
            </a:bodyPr>
            <a:lstStyle/>
            <a:p>
              <a:pPr algn="ctr">
                <a:spcBef>
                  <a:spcPct val="50000"/>
                </a:spcBef>
              </a:pPr>
              <a:r>
                <a:rPr lang="en-GB" sz="1600" b="1" dirty="0">
                  <a:solidFill>
                    <a:srgbClr val="297B52"/>
                  </a:solidFill>
                  <a:latin typeface="Calibri" pitchFamily="34" charset="0"/>
                </a:rPr>
                <a:t>Data, Metadata, Provenance, Scripts, Workflows, Services,</a:t>
              </a:r>
              <a:br>
                <a:rPr lang="en-GB" sz="1600" b="1" dirty="0">
                  <a:solidFill>
                    <a:srgbClr val="297B52"/>
                  </a:solidFill>
                  <a:latin typeface="Calibri" pitchFamily="34" charset="0"/>
                </a:rPr>
              </a:br>
              <a:r>
                <a:rPr lang="en-GB" sz="1600" b="1" dirty="0" err="1">
                  <a:solidFill>
                    <a:srgbClr val="297B52"/>
                  </a:solidFill>
                  <a:latin typeface="Calibri" pitchFamily="34" charset="0"/>
                </a:rPr>
                <a:t>Ontologies</a:t>
              </a:r>
              <a:r>
                <a:rPr lang="en-GB" sz="1600" b="1" dirty="0">
                  <a:solidFill>
                    <a:srgbClr val="297B52"/>
                  </a:solidFill>
                  <a:latin typeface="Calibri" pitchFamily="34" charset="0"/>
                </a:rPr>
                <a:t>, Blogs, ...</a:t>
              </a:r>
              <a:endParaRPr lang="en-US" sz="1600" b="1" dirty="0">
                <a:solidFill>
                  <a:srgbClr val="297B52"/>
                </a:solidFill>
                <a:latin typeface="Calibri" pitchFamily="34" charset="0"/>
              </a:endParaRPr>
            </a:p>
          </p:txBody>
        </p:sp>
        <p:sp>
          <p:nvSpPr>
            <p:cNvPr id="3099" name="Text Box 21"/>
            <p:cNvSpPr txBox="1">
              <a:spLocks noChangeArrowheads="1"/>
            </p:cNvSpPr>
            <p:nvPr/>
          </p:nvSpPr>
          <p:spPr bwMode="auto">
            <a:xfrm>
              <a:off x="1181550" y="1978798"/>
              <a:ext cx="1035843" cy="525780"/>
            </a:xfrm>
            <a:prstGeom prst="rect">
              <a:avLst/>
            </a:prstGeom>
            <a:noFill/>
            <a:ln w="9525">
              <a:noFill/>
              <a:miter lim="800000"/>
              <a:headEnd/>
              <a:tailEnd/>
            </a:ln>
          </p:spPr>
          <p:txBody>
            <a:bodyPr>
              <a:spAutoFit/>
            </a:bodyPr>
            <a:lstStyle/>
            <a:p>
              <a:pPr algn="ctr">
                <a:spcBef>
                  <a:spcPct val="50000"/>
                </a:spcBef>
              </a:pPr>
              <a:r>
                <a:rPr lang="en-GB" sz="1600" b="1">
                  <a:latin typeface="Calibri" pitchFamily="34" charset="0"/>
                </a:rPr>
                <a:t>Digital Libraries</a:t>
              </a:r>
              <a:endParaRPr lang="en-US" sz="1600" b="1">
                <a:latin typeface="Calibri" pitchFamily="34" charset="0"/>
              </a:endParaRPr>
            </a:p>
          </p:txBody>
        </p:sp>
        <p:sp>
          <p:nvSpPr>
            <p:cNvPr id="95" name="Arc 94"/>
            <p:cNvSpPr/>
            <p:nvPr/>
          </p:nvSpPr>
          <p:spPr>
            <a:xfrm flipH="1">
              <a:off x="2788893" y="1207273"/>
              <a:ext cx="3536157" cy="1154430"/>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97" name="Arc 96"/>
            <p:cNvSpPr/>
            <p:nvPr/>
          </p:nvSpPr>
          <p:spPr>
            <a:xfrm rot="3713652" flipH="1">
              <a:off x="5123471" y="1331574"/>
              <a:ext cx="1398746" cy="827247"/>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98" name="Arc 97"/>
            <p:cNvSpPr/>
            <p:nvPr/>
          </p:nvSpPr>
          <p:spPr>
            <a:xfrm rot="5400000" flipH="1">
              <a:off x="6678665" y="2203827"/>
              <a:ext cx="1414463" cy="1092993"/>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2" name="Arc 101"/>
            <p:cNvSpPr/>
            <p:nvPr/>
          </p:nvSpPr>
          <p:spPr>
            <a:xfrm rot="5400000" flipH="1" flipV="1">
              <a:off x="5467799" y="2064524"/>
              <a:ext cx="1134428" cy="1348740"/>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3" name="Arc 102"/>
            <p:cNvSpPr/>
            <p:nvPr/>
          </p:nvSpPr>
          <p:spPr>
            <a:xfrm rot="2889717" flipH="1">
              <a:off x="2463852" y="1866642"/>
              <a:ext cx="2187417" cy="132016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4" name="Arc 103"/>
            <p:cNvSpPr/>
            <p:nvPr/>
          </p:nvSpPr>
          <p:spPr>
            <a:xfrm rot="21318939" flipV="1">
              <a:off x="4260506" y="4774862"/>
              <a:ext cx="808673"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5" name="Arc 104"/>
            <p:cNvSpPr/>
            <p:nvPr/>
          </p:nvSpPr>
          <p:spPr>
            <a:xfrm rot="21318939" flipH="1" flipV="1">
              <a:off x="5390647" y="4772005"/>
              <a:ext cx="744378"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6" name="Arc 105"/>
            <p:cNvSpPr/>
            <p:nvPr/>
          </p:nvSpPr>
          <p:spPr>
            <a:xfrm rot="21318939" flipV="1">
              <a:off x="4104772" y="3681868"/>
              <a:ext cx="807243"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7" name="Arc 106"/>
            <p:cNvSpPr/>
            <p:nvPr/>
          </p:nvSpPr>
          <p:spPr>
            <a:xfrm rot="21318939" flipH="1" flipV="1">
              <a:off x="4916302" y="3631862"/>
              <a:ext cx="337185" cy="771525"/>
            </a:xfrm>
            <a:prstGeom prst="arc">
              <a:avLst>
                <a:gd name="adj1" fmla="val 16200000"/>
                <a:gd name="adj2" fmla="val 76849"/>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111" name="TextBox 77"/>
            <p:cNvSpPr txBox="1">
              <a:spLocks noChangeArrowheads="1"/>
            </p:cNvSpPr>
            <p:nvPr/>
          </p:nvSpPr>
          <p:spPr bwMode="auto">
            <a:xfrm>
              <a:off x="7289456" y="1271567"/>
              <a:ext cx="1607344" cy="525780"/>
            </a:xfrm>
            <a:prstGeom prst="rect">
              <a:avLst/>
            </a:prstGeom>
            <a:noFill/>
            <a:ln w="9525">
              <a:noFill/>
              <a:miter lim="800000"/>
              <a:headEnd/>
              <a:tailEnd/>
            </a:ln>
          </p:spPr>
          <p:txBody>
            <a:bodyPr>
              <a:spAutoFit/>
            </a:bodyPr>
            <a:lstStyle/>
            <a:p>
              <a:r>
                <a:rPr lang="en-GB" sz="1600" b="1">
                  <a:latin typeface="Calibri" pitchFamily="34" charset="0"/>
                </a:rPr>
                <a:t>Next Generation Researchers</a:t>
              </a:r>
            </a:p>
          </p:txBody>
        </p:sp>
      </p:grpSp>
      <p:sp>
        <p:nvSpPr>
          <p:cNvPr id="83" name="Rectangle 82"/>
          <p:cNvSpPr/>
          <p:nvPr/>
        </p:nvSpPr>
        <p:spPr>
          <a:xfrm>
            <a:off x="571472" y="357166"/>
            <a:ext cx="8572528" cy="6500834"/>
          </a:xfrm>
          <a:prstGeom prst="rect">
            <a:avLst/>
          </a:prstGeom>
          <a:solidFill>
            <a:srgbClr val="FFFFFF">
              <a:alpha val="6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86" name="Arc 85"/>
          <p:cNvSpPr/>
          <p:nvPr/>
        </p:nvSpPr>
        <p:spPr>
          <a:xfrm>
            <a:off x="6429388" y="2000240"/>
            <a:ext cx="1357322" cy="1785950"/>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p:cNvSpPr/>
          <p:nvPr/>
        </p:nvSpPr>
        <p:spPr>
          <a:xfrm>
            <a:off x="4071934" y="1000108"/>
            <a:ext cx="2428892" cy="785818"/>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Arc 90"/>
          <p:cNvSpPr/>
          <p:nvPr/>
        </p:nvSpPr>
        <p:spPr>
          <a:xfrm flipH="1">
            <a:off x="2643174" y="1071546"/>
            <a:ext cx="3786214" cy="1142984"/>
          </a:xfrm>
          <a:prstGeom prst="arc">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3" name="Straight Arrow Connector 92"/>
          <p:cNvCxnSpPr/>
          <p:nvPr/>
        </p:nvCxnSpPr>
        <p:spPr>
          <a:xfrm rot="5400000">
            <a:off x="1893075" y="2607463"/>
            <a:ext cx="642942" cy="428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5400000">
            <a:off x="2357422" y="2786058"/>
            <a:ext cx="571504"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1500166" y="4286256"/>
            <a:ext cx="785818" cy="3571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5400000">
            <a:off x="2071670" y="4500570"/>
            <a:ext cx="857256"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16200000" flipH="1">
            <a:off x="2607455" y="4250537"/>
            <a:ext cx="857256" cy="3571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3214678" y="5572140"/>
            <a:ext cx="857256" cy="3571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4" name="Arc 113"/>
          <p:cNvSpPr/>
          <p:nvPr/>
        </p:nvSpPr>
        <p:spPr>
          <a:xfrm rot="4833841">
            <a:off x="4551834" y="4681183"/>
            <a:ext cx="1020079" cy="1113327"/>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2199467">
            <a:off x="4732031" y="3409097"/>
            <a:ext cx="1020079" cy="1113327"/>
          </a:xfrm>
          <a:prstGeom prst="arc">
            <a:avLst>
              <a:gd name="adj1" fmla="val 16200000"/>
              <a:gd name="adj2" fmla="val 1990118"/>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a:off x="1428728" y="1571612"/>
            <a:ext cx="3143272" cy="928694"/>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116"/>
          <p:cNvSpPr txBox="1"/>
          <p:nvPr/>
        </p:nvSpPr>
        <p:spPr>
          <a:xfrm>
            <a:off x="5893943" y="3643314"/>
            <a:ext cx="3250057" cy="1569660"/>
          </a:xfrm>
          <a:prstGeom prst="rect">
            <a:avLst/>
          </a:prstGeom>
          <a:solidFill>
            <a:srgbClr val="FFFFFF"/>
          </a:solidFill>
        </p:spPr>
        <p:txBody>
          <a:bodyPr wrap="none" rtlCol="0">
            <a:spAutoFit/>
          </a:bodyPr>
          <a:lstStyle/>
          <a:p>
            <a:pPr algn="ctr"/>
            <a:r>
              <a:rPr lang="en-GB" sz="2400" b="1" dirty="0" smtClean="0">
                <a:solidFill>
                  <a:srgbClr val="C00000"/>
                </a:solidFill>
              </a:rPr>
              <a:t>Finding the Provenance </a:t>
            </a:r>
          </a:p>
          <a:p>
            <a:pPr algn="ctr"/>
            <a:r>
              <a:rPr lang="en-GB" sz="2400" b="1" dirty="0" smtClean="0">
                <a:solidFill>
                  <a:srgbClr val="C00000"/>
                </a:solidFill>
              </a:rPr>
              <a:t>of research outputs</a:t>
            </a:r>
          </a:p>
          <a:p>
            <a:pPr algn="ctr"/>
            <a:r>
              <a:rPr lang="en-GB" sz="2400" b="1" dirty="0" smtClean="0">
                <a:solidFill>
                  <a:srgbClr val="C00000"/>
                </a:solidFill>
              </a:rPr>
              <a:t>across all the systems</a:t>
            </a:r>
          </a:p>
          <a:p>
            <a:pPr algn="ctr"/>
            <a:r>
              <a:rPr lang="en-GB" sz="2400" b="1" dirty="0" smtClean="0">
                <a:solidFill>
                  <a:srgbClr val="C00000"/>
                </a:solidFill>
              </a:rPr>
              <a:t>data transited through</a:t>
            </a:r>
            <a:endParaRPr lang="en-US" sz="2400" b="1" dirty="0"/>
          </a:p>
        </p:txBody>
      </p:sp>
    </p:spTree>
    <p:extLst>
      <p:ext uri="{BB962C8B-B14F-4D97-AF65-F5344CB8AC3E}">
        <p14:creationId xmlns:p14="http://schemas.microsoft.com/office/powerpoint/2010/main" val="867798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884" y="524089"/>
            <a:ext cx="8077200" cy="3657600"/>
          </a:xfrm>
          <a:prstGeom prst="rect">
            <a:avLst/>
          </a:prstGeom>
        </p:spPr>
      </p:pic>
    </p:spTree>
    <p:extLst>
      <p:ext uri="{BB962C8B-B14F-4D97-AF65-F5344CB8AC3E}">
        <p14:creationId xmlns:p14="http://schemas.microsoft.com/office/powerpoint/2010/main" val="309830546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0194394"/>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Concluding Remarks</a:t>
            </a:r>
            <a:endParaRPr lang="en-US" dirty="0"/>
          </a:p>
        </p:txBody>
      </p:sp>
      <p:sp>
        <p:nvSpPr>
          <p:cNvPr id="6" name="Content Placeholder 5"/>
          <p:cNvSpPr>
            <a:spLocks noGrp="1"/>
          </p:cNvSpPr>
          <p:nvPr>
            <p:ph idx="1"/>
          </p:nvPr>
        </p:nvSpPr>
        <p:spPr/>
        <p:txBody>
          <a:bodyPr/>
          <a:lstStyle/>
          <a:p>
            <a:r>
              <a:rPr lang="en-US" dirty="0" smtClean="0"/>
              <a:t>A data model with core and extended terms</a:t>
            </a:r>
          </a:p>
          <a:p>
            <a:r>
              <a:rPr lang="en-US" dirty="0" smtClean="0"/>
              <a:t>Valid provenance</a:t>
            </a:r>
          </a:p>
          <a:p>
            <a:r>
              <a:rPr lang="en-US" dirty="0" smtClean="0"/>
              <a:t>Serializations into various Web languages</a:t>
            </a:r>
          </a:p>
          <a:p>
            <a:r>
              <a:rPr lang="en-US" dirty="0" smtClean="0"/>
              <a:t>A set of design recipes</a:t>
            </a:r>
          </a:p>
          <a:p>
            <a:r>
              <a:rPr lang="en-US" dirty="0" smtClean="0"/>
              <a:t>Some tools emerging</a:t>
            </a:r>
            <a:endParaRPr lang="en-US" dirty="0"/>
          </a:p>
        </p:txBody>
      </p:sp>
    </p:spTree>
    <p:extLst>
      <p:ext uri="{BB962C8B-B14F-4D97-AF65-F5344CB8AC3E}">
        <p14:creationId xmlns:p14="http://schemas.microsoft.com/office/powerpoint/2010/main" val="20715043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US" dirty="0"/>
          </a:p>
        </p:txBody>
      </p:sp>
      <p:pic>
        <p:nvPicPr>
          <p:cNvPr id="4" name="Content Placeholder 3" descr="provbook-2013-07-08.png"/>
          <p:cNvPicPr>
            <a:picLocks noGrp="1" noChangeAspect="1"/>
          </p:cNvPicPr>
          <p:nvPr>
            <p:ph sz="half" idx="1"/>
          </p:nvPr>
        </p:nvPicPr>
        <p:blipFill>
          <a:blip r:embed="rId2">
            <a:extLst>
              <a:ext uri="{28A0092B-C50C-407E-A947-70E740481C1C}">
                <a14:useLocalDpi xmlns:a14="http://schemas.microsoft.com/office/drawing/2010/main" val="0"/>
              </a:ext>
            </a:extLst>
          </a:blip>
          <a:srcRect l="890" r="890"/>
          <a:stretch>
            <a:fillRect/>
          </a:stretch>
        </p:blipFill>
        <p:spPr/>
      </p:pic>
      <p:pic>
        <p:nvPicPr>
          <p:cNvPr id="5" name="Content Placeholder 4" descr="moreau.jpg"/>
          <p:cNvPicPr>
            <a:picLocks noGrp="1" noChangeAspect="1"/>
          </p:cNvPicPr>
          <p:nvPr>
            <p:ph sz="half" idx="2"/>
          </p:nvPr>
        </p:nvPicPr>
        <p:blipFill>
          <a:blip r:embed="rId3">
            <a:extLst>
              <a:ext uri="{28A0092B-C50C-407E-A947-70E740481C1C}">
                <a14:useLocalDpi xmlns:a14="http://schemas.microsoft.com/office/drawing/2010/main" val="0"/>
              </a:ext>
            </a:extLst>
          </a:blip>
          <a:srcRect l="5384" r="5384"/>
          <a:stretch>
            <a:fillRect/>
          </a:stretch>
        </p:blipFill>
        <p:spPr/>
      </p:pic>
      <p:sp>
        <p:nvSpPr>
          <p:cNvPr id="3" name="TextBox 2"/>
          <p:cNvSpPr txBox="1"/>
          <p:nvPr/>
        </p:nvSpPr>
        <p:spPr>
          <a:xfrm>
            <a:off x="1288611" y="6129195"/>
            <a:ext cx="2004500" cy="369332"/>
          </a:xfrm>
          <a:prstGeom prst="rect">
            <a:avLst/>
          </a:prstGeom>
          <a:noFill/>
        </p:spPr>
        <p:txBody>
          <a:bodyPr wrap="none" rtlCol="0">
            <a:spAutoFit/>
          </a:bodyPr>
          <a:lstStyle/>
          <a:p>
            <a:r>
              <a:rPr lang="en-US" dirty="0" err="1" smtClean="0"/>
              <a:t>www.provbook.org</a:t>
            </a:r>
            <a:endParaRPr lang="en-US" dirty="0"/>
          </a:p>
        </p:txBody>
      </p:sp>
    </p:spTree>
    <p:extLst>
      <p:ext uri="{BB962C8B-B14F-4D97-AF65-F5344CB8AC3E}">
        <p14:creationId xmlns:p14="http://schemas.microsoft.com/office/powerpoint/2010/main" val="258105894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Validation</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234508437"/>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Use Case (1): Version Problem</a:t>
            </a:r>
            <a:endParaRPr lang="en-US" dirty="0"/>
          </a:p>
        </p:txBody>
      </p:sp>
      <p:sp>
        <p:nvSpPr>
          <p:cNvPr id="5" name="Content Placeholder 4"/>
          <p:cNvSpPr>
            <a:spLocks noGrp="1"/>
          </p:cNvSpPr>
          <p:nvPr>
            <p:ph sz="half" idx="1"/>
          </p:nvPr>
        </p:nvSpPr>
        <p:spPr/>
        <p:txBody>
          <a:bodyPr>
            <a:normAutofit fontScale="85000" lnSpcReduction="10000"/>
          </a:bodyPr>
          <a:lstStyle/>
          <a:p>
            <a:r>
              <a:rPr lang="en-US" dirty="0" err="1"/>
              <a:t>NowNews</a:t>
            </a:r>
            <a:r>
              <a:rPr lang="en-US" dirty="0"/>
              <a:t> provenance indicates that an article includes a quote from another document. </a:t>
            </a:r>
            <a:endParaRPr lang="en-US" dirty="0" smtClean="0"/>
          </a:p>
          <a:p>
            <a:r>
              <a:rPr lang="en-US" dirty="0" smtClean="0"/>
              <a:t>That </a:t>
            </a:r>
            <a:r>
              <a:rPr lang="en-US" dirty="0"/>
              <a:t>document happens to be the compilation produced by </a:t>
            </a:r>
            <a:r>
              <a:rPr lang="en-US" dirty="0" err="1"/>
              <a:t>PolicyOrg</a:t>
            </a:r>
            <a:r>
              <a:rPr lang="en-US" dirty="0"/>
              <a:t>. The compilation itself includes the </a:t>
            </a:r>
            <a:r>
              <a:rPr lang="en-US" dirty="0" err="1"/>
              <a:t>NowNews</a:t>
            </a:r>
            <a:r>
              <a:rPr lang="en-US" dirty="0"/>
              <a:t> article. </a:t>
            </a:r>
            <a:endParaRPr lang="en-US" dirty="0" smtClean="0"/>
          </a:p>
          <a:p>
            <a:r>
              <a:rPr lang="en-US" dirty="0" smtClean="0"/>
              <a:t>A </a:t>
            </a:r>
            <a:r>
              <a:rPr lang="en-US" dirty="0">
                <a:solidFill>
                  <a:srgbClr val="FF0000"/>
                </a:solidFill>
              </a:rPr>
              <a:t>circularity</a:t>
            </a:r>
            <a:r>
              <a:rPr lang="en-US" dirty="0"/>
              <a:t> occurs in the provenance, which is indicative of a </a:t>
            </a:r>
            <a:r>
              <a:rPr lang="en-US" dirty="0">
                <a:solidFill>
                  <a:srgbClr val="FF0000"/>
                </a:solidFill>
              </a:rPr>
              <a:t>problematic</a:t>
            </a:r>
            <a:r>
              <a:rPr lang="en-US" dirty="0"/>
              <a:t> description. </a:t>
            </a:r>
          </a:p>
          <a:p>
            <a:endParaRPr lang="en-US" dirty="0" smtClean="0"/>
          </a:p>
          <a:p>
            <a:endParaRPr lang="en-US" dirty="0"/>
          </a:p>
        </p:txBody>
      </p:sp>
      <p:pic>
        <p:nvPicPr>
          <p:cNvPr id="7" name="Content Placeholder 3" descr="scenario.pdf"/>
          <p:cNvPicPr>
            <a:picLocks noGrp="1" noChangeAspect="1"/>
          </p:cNvPicPr>
          <p:nvPr>
            <p:ph sz="half" idx="2"/>
          </p:nvPr>
        </p:nvPicPr>
        <p:blipFill>
          <a:blip r:embed="rId2">
            <a:extLst>
              <a:ext uri="{28A0092B-C50C-407E-A947-70E740481C1C}">
                <a14:useLocalDpi xmlns:a14="http://schemas.microsoft.com/office/drawing/2010/main" val="0"/>
              </a:ext>
            </a:extLst>
          </a:blip>
          <a:srcRect l="-2362" r="-2362"/>
          <a:stretch>
            <a:fillRect/>
          </a:stretch>
        </p:blipFill>
        <p:spPr/>
      </p:pic>
    </p:spTree>
    <p:extLst>
      <p:ext uri="{BB962C8B-B14F-4D97-AF65-F5344CB8AC3E}">
        <p14:creationId xmlns:p14="http://schemas.microsoft.com/office/powerpoint/2010/main" val="286293910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Case </a:t>
            </a:r>
            <a:r>
              <a:rPr lang="en-US" dirty="0" smtClean="0"/>
              <a:t>(2)</a:t>
            </a:r>
            <a:r>
              <a:rPr lang="en-US" dirty="0"/>
              <a:t>: </a:t>
            </a:r>
            <a:r>
              <a:rPr lang="en-US" dirty="0" smtClean="0"/>
              <a:t>Date Issue</a:t>
            </a:r>
            <a:endParaRPr lang="en-US" dirty="0"/>
          </a:p>
        </p:txBody>
      </p:sp>
      <p:sp>
        <p:nvSpPr>
          <p:cNvPr id="3" name="Content Placeholder 2"/>
          <p:cNvSpPr>
            <a:spLocks noGrp="1"/>
          </p:cNvSpPr>
          <p:nvPr>
            <p:ph idx="1"/>
          </p:nvPr>
        </p:nvSpPr>
        <p:spPr/>
        <p:txBody>
          <a:bodyPr/>
          <a:lstStyle/>
          <a:p>
            <a:r>
              <a:rPr lang="en-US" dirty="0"/>
              <a:t>A plot was computed from a data set. The plot timestamp is found to precede the data set timestamp</a:t>
            </a:r>
            <a:r>
              <a:rPr lang="en-US" dirty="0" smtClean="0"/>
              <a:t>.</a:t>
            </a:r>
          </a:p>
          <a:p>
            <a:r>
              <a:rPr lang="en-US" dirty="0" smtClean="0"/>
              <a:t>Given </a:t>
            </a:r>
            <a:r>
              <a:rPr lang="en-US" dirty="0"/>
              <a:t>that the plot was derived from the data set, this is an indicator of a problem. </a:t>
            </a:r>
          </a:p>
          <a:p>
            <a:endParaRPr lang="en-US" dirty="0"/>
          </a:p>
        </p:txBody>
      </p:sp>
    </p:spTree>
    <p:extLst>
      <p:ext uri="{BB962C8B-B14F-4D97-AF65-F5344CB8AC3E}">
        <p14:creationId xmlns:p14="http://schemas.microsoft.com/office/powerpoint/2010/main" val="1234330892"/>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Validation</a:t>
            </a:r>
            <a:endParaRPr lang="en-US" dirty="0"/>
          </a:p>
        </p:txBody>
      </p:sp>
      <p:sp>
        <p:nvSpPr>
          <p:cNvPr id="3" name="Content Placeholder 2"/>
          <p:cNvSpPr>
            <a:spLocks noGrp="1"/>
          </p:cNvSpPr>
          <p:nvPr>
            <p:ph idx="1"/>
          </p:nvPr>
        </p:nvSpPr>
        <p:spPr/>
        <p:txBody>
          <a:bodyPr/>
          <a:lstStyle/>
          <a:p>
            <a:r>
              <a:rPr lang="en-US" dirty="0"/>
              <a:t>The intent of validation is to ensure that </a:t>
            </a:r>
            <a:r>
              <a:rPr lang="en-US" dirty="0" smtClean="0"/>
              <a:t>PROV descriptions </a:t>
            </a:r>
            <a:r>
              <a:rPr lang="en-US" dirty="0"/>
              <a:t>represent a consistent history of objects and their interactions</a:t>
            </a:r>
            <a:r>
              <a:rPr lang="en-US" dirty="0" smtClean="0"/>
              <a:t>.</a:t>
            </a:r>
          </a:p>
          <a:p>
            <a:r>
              <a:rPr lang="en-US" dirty="0" smtClean="0"/>
              <a:t>Once </a:t>
            </a:r>
            <a:r>
              <a:rPr lang="en-US" dirty="0"/>
              <a:t>established valid, </a:t>
            </a:r>
            <a:r>
              <a:rPr lang="en-US" dirty="0" smtClean="0"/>
              <a:t>PROV descriptions </a:t>
            </a:r>
            <a:r>
              <a:rPr lang="en-US" dirty="0"/>
              <a:t>are safe to use for the purpose of logical reasoning and other kinds of </a:t>
            </a:r>
            <a:r>
              <a:rPr lang="en-US" dirty="0" smtClean="0"/>
              <a:t>analysis.</a:t>
            </a:r>
            <a:endParaRPr lang="en-US" dirty="0"/>
          </a:p>
        </p:txBody>
      </p:sp>
    </p:spTree>
    <p:extLst>
      <p:ext uri="{BB962C8B-B14F-4D97-AF65-F5344CB8AC3E}">
        <p14:creationId xmlns:p14="http://schemas.microsoft.com/office/powerpoint/2010/main" val="684977636"/>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 Events</a:t>
            </a:r>
            <a:endParaRPr lang="en-US" dirty="0"/>
          </a:p>
        </p:txBody>
      </p:sp>
      <p:sp>
        <p:nvSpPr>
          <p:cNvPr id="3" name="Content Placeholder 2"/>
          <p:cNvSpPr>
            <a:spLocks noGrp="1"/>
          </p:cNvSpPr>
          <p:nvPr>
            <p:ph idx="1"/>
          </p:nvPr>
        </p:nvSpPr>
        <p:spPr/>
        <p:txBody>
          <a:bodyPr/>
          <a:lstStyle/>
          <a:p>
            <a:r>
              <a:rPr lang="en-US" dirty="0"/>
              <a:t>Time is critical for provenance, since it can help corroborate provenance descriptions. </a:t>
            </a:r>
            <a:endParaRPr lang="en-US" dirty="0" smtClean="0"/>
          </a:p>
          <a:p>
            <a:r>
              <a:rPr lang="en-US" dirty="0" smtClean="0"/>
              <a:t>PROV makes </a:t>
            </a:r>
            <a:r>
              <a:rPr lang="en-US" dirty="0"/>
              <a:t>no assumption on the clocks being used when asserting time: a unique clock is not expected, nor clocks are expected to be synchronized</a:t>
            </a:r>
            <a:r>
              <a:rPr lang="en-US" dirty="0" smtClean="0"/>
              <a:t>.</a:t>
            </a:r>
          </a:p>
          <a:p>
            <a:r>
              <a:rPr lang="en-US" dirty="0" smtClean="0"/>
              <a:t>Instead</a:t>
            </a:r>
            <a:r>
              <a:rPr lang="en-US" dirty="0"/>
              <a:t>, </a:t>
            </a:r>
            <a:r>
              <a:rPr lang="en-US" dirty="0" smtClean="0"/>
              <a:t>PROV relies </a:t>
            </a:r>
            <a:r>
              <a:rPr lang="en-US" dirty="0"/>
              <a:t>on an event model describing changes in the world. </a:t>
            </a:r>
          </a:p>
          <a:p>
            <a:endParaRPr lang="en-US" dirty="0"/>
          </a:p>
        </p:txBody>
      </p:sp>
    </p:spTree>
    <p:extLst>
      <p:ext uri="{BB962C8B-B14F-4D97-AF65-F5344CB8AC3E}">
        <p14:creationId xmlns:p14="http://schemas.microsoft.com/office/powerpoint/2010/main" val="358030509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Types of Events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Events</a:t>
            </a:r>
          </a:p>
          <a:p>
            <a:r>
              <a:rPr lang="en-US" dirty="0" smtClean="0"/>
              <a:t>generation</a:t>
            </a:r>
          </a:p>
          <a:p>
            <a:r>
              <a:rPr lang="en-US" dirty="0" smtClean="0"/>
              <a:t>invalidation</a:t>
            </a:r>
          </a:p>
          <a:p>
            <a:r>
              <a:rPr lang="en-US" dirty="0" smtClean="0"/>
              <a:t>usage </a:t>
            </a:r>
            <a:r>
              <a:rPr lang="en-US" dirty="0"/>
              <a:t>of </a:t>
            </a:r>
            <a:r>
              <a:rPr lang="en-US" dirty="0" smtClean="0"/>
              <a:t>entities</a:t>
            </a:r>
          </a:p>
          <a:p>
            <a:r>
              <a:rPr lang="en-US" dirty="0" smtClean="0"/>
              <a:t>start </a:t>
            </a:r>
          </a:p>
          <a:p>
            <a:r>
              <a:rPr lang="en-US" dirty="0" smtClean="0"/>
              <a:t>end </a:t>
            </a:r>
            <a:r>
              <a:rPr lang="en-US" dirty="0"/>
              <a:t>of </a:t>
            </a:r>
            <a:r>
              <a:rPr lang="en-US" dirty="0" smtClean="0"/>
              <a:t>activities</a:t>
            </a:r>
            <a:endParaRPr lang="en-US" dirty="0"/>
          </a:p>
          <a:p>
            <a:pPr marL="0" indent="0">
              <a:buNone/>
            </a:pPr>
            <a:r>
              <a:rPr lang="en-US" dirty="0" smtClean="0"/>
              <a:t>Order</a:t>
            </a:r>
          </a:p>
          <a:p>
            <a:r>
              <a:rPr lang="en-US" dirty="0" smtClean="0"/>
              <a:t>event1 </a:t>
            </a:r>
            <a:r>
              <a:rPr lang="en-US" dirty="0"/>
              <a:t>(strictly) precedes event2 </a:t>
            </a:r>
          </a:p>
          <a:p>
            <a:endParaRPr lang="en-US" dirty="0"/>
          </a:p>
          <a:p>
            <a:endParaRPr lang="en-US" dirty="0"/>
          </a:p>
        </p:txBody>
      </p:sp>
    </p:spTree>
    <p:extLst>
      <p:ext uri="{BB962C8B-B14F-4D97-AF65-F5344CB8AC3E}">
        <p14:creationId xmlns:p14="http://schemas.microsoft.com/office/powerpoint/2010/main" val="9413398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Provenance on the Web</a:t>
            </a:r>
            <a:endParaRPr lang="en-US" dirty="0"/>
          </a:p>
        </p:txBody>
      </p:sp>
      <p:sp>
        <p:nvSpPr>
          <p:cNvPr id="4" name="Content Placeholder 3"/>
          <p:cNvSpPr>
            <a:spLocks noGrp="1"/>
          </p:cNvSpPr>
          <p:nvPr>
            <p:ph idx="1"/>
          </p:nvPr>
        </p:nvSpPr>
        <p:spPr/>
        <p:txBody>
          <a:bodyPr>
            <a:normAutofit lnSpcReduction="10000"/>
          </a:bodyPr>
          <a:lstStyle/>
          <a:p>
            <a:pPr marL="0" indent="0">
              <a:buNone/>
            </a:pPr>
            <a:r>
              <a:rPr lang="en-US" dirty="0" smtClean="0"/>
              <a:t>Tim Berners-Lee’s “Oh Yeah” button:</a:t>
            </a:r>
          </a:p>
          <a:p>
            <a:r>
              <a:rPr lang="en-US" dirty="0"/>
              <a:t>A</a:t>
            </a:r>
            <a:r>
              <a:rPr lang="en-US" dirty="0" smtClean="0"/>
              <a:t> </a:t>
            </a:r>
            <a:r>
              <a:rPr lang="en-US" dirty="0"/>
              <a:t>browser button by which the user can express their uncertainty about a document being displayed “so how do I know I can trust this information?”</a:t>
            </a:r>
            <a:r>
              <a:rPr lang="en-US" dirty="0" smtClean="0"/>
              <a:t>.</a:t>
            </a:r>
          </a:p>
          <a:p>
            <a:r>
              <a:rPr lang="en-US" dirty="0" smtClean="0"/>
              <a:t>Upon </a:t>
            </a:r>
            <a:r>
              <a:rPr lang="en-US" dirty="0"/>
              <a:t>activation of the button, the software then retrieves metadata about the document, listing assumptions on which trust can be based. </a:t>
            </a:r>
          </a:p>
          <a:p>
            <a:endParaRPr lang="en-US" dirty="0" smtClean="0"/>
          </a:p>
          <a:p>
            <a:endParaRPr lang="en-US" dirty="0"/>
          </a:p>
        </p:txBody>
      </p:sp>
    </p:spTree>
    <p:extLst>
      <p:ext uri="{BB962C8B-B14F-4D97-AF65-F5344CB8AC3E}">
        <p14:creationId xmlns:p14="http://schemas.microsoft.com/office/powerpoint/2010/main" val="119696758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Entities Have a Lifetime</a:t>
            </a:r>
            <a:endParaRPr lang="en-US" dirty="0"/>
          </a:p>
        </p:txBody>
      </p:sp>
      <p:pic>
        <p:nvPicPr>
          <p:cNvPr id="6" name="Content Placeholder 5"/>
          <p:cNvPicPr>
            <a:picLocks noGrp="1" noChangeAspect="1"/>
          </p:cNvPicPr>
          <p:nvPr>
            <p:ph idx="1"/>
          </p:nvPr>
        </p:nvPicPr>
        <p:blipFill>
          <a:blip r:embed="rId2"/>
          <a:srcRect t="-3319" b="-3319"/>
          <a:stretch>
            <a:fillRect/>
          </a:stretch>
        </p:blipFill>
        <p:spPr/>
      </p:pic>
      <p:sp>
        <p:nvSpPr>
          <p:cNvPr id="7" name="TextBox 6"/>
          <p:cNvSpPr txBox="1"/>
          <p:nvPr/>
        </p:nvSpPr>
        <p:spPr>
          <a:xfrm>
            <a:off x="457200" y="6126163"/>
            <a:ext cx="5080838"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Generation precedes invalidation.</a:t>
            </a:r>
          </a:p>
          <a:p>
            <a:r>
              <a:rPr lang="en-US" dirty="0" smtClean="0"/>
              <a:t>Usage follows generation and precedes invalidation.</a:t>
            </a:r>
            <a:endParaRPr lang="en-US" dirty="0"/>
          </a:p>
        </p:txBody>
      </p:sp>
    </p:spTree>
    <p:extLst>
      <p:ext uri="{BB962C8B-B14F-4D97-AF65-F5344CB8AC3E}">
        <p14:creationId xmlns:p14="http://schemas.microsoft.com/office/powerpoint/2010/main" val="170252134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Have a Lifetime</a:t>
            </a:r>
            <a:endParaRPr lang="en-US" dirty="0"/>
          </a:p>
        </p:txBody>
      </p:sp>
      <p:pic>
        <p:nvPicPr>
          <p:cNvPr id="4" name="Content Placeholder 3"/>
          <p:cNvPicPr>
            <a:picLocks noGrp="1" noChangeAspect="1"/>
          </p:cNvPicPr>
          <p:nvPr>
            <p:ph idx="1"/>
          </p:nvPr>
        </p:nvPicPr>
        <p:blipFill>
          <a:blip r:embed="rId2"/>
          <a:srcRect t="-16781" b="-16781"/>
          <a:stretch>
            <a:fillRect/>
          </a:stretch>
        </p:blipFill>
        <p:spPr/>
      </p:pic>
      <p:sp>
        <p:nvSpPr>
          <p:cNvPr id="5" name="TextBox 4"/>
          <p:cNvSpPr txBox="1"/>
          <p:nvPr/>
        </p:nvSpPr>
        <p:spPr>
          <a:xfrm>
            <a:off x="457200" y="6126163"/>
            <a:ext cx="201193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Start precedes end.</a:t>
            </a:r>
            <a:endParaRPr lang="en-US" dirty="0"/>
          </a:p>
        </p:txBody>
      </p:sp>
    </p:spTree>
    <p:extLst>
      <p:ext uri="{BB962C8B-B14F-4D97-AF65-F5344CB8AC3E}">
        <p14:creationId xmlns:p14="http://schemas.microsoft.com/office/powerpoint/2010/main" val="319599735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within Activity Lifetime</a:t>
            </a:r>
            <a:endParaRPr lang="en-US" dirty="0"/>
          </a:p>
        </p:txBody>
      </p:sp>
      <p:pic>
        <p:nvPicPr>
          <p:cNvPr id="4" name="Content Placeholder 3"/>
          <p:cNvPicPr>
            <a:picLocks noGrp="1" noChangeAspect="1"/>
          </p:cNvPicPr>
          <p:nvPr>
            <p:ph idx="1"/>
          </p:nvPr>
        </p:nvPicPr>
        <p:blipFill>
          <a:blip r:embed="rId2"/>
          <a:srcRect t="-2393" b="-2393"/>
          <a:stretch>
            <a:fillRect/>
          </a:stretch>
        </p:blipFill>
        <p:spPr/>
      </p:pic>
      <p:sp>
        <p:nvSpPr>
          <p:cNvPr id="5" name="TextBox 4"/>
          <p:cNvSpPr txBox="1"/>
          <p:nvPr/>
        </p:nvSpPr>
        <p:spPr>
          <a:xfrm>
            <a:off x="457200" y="6126163"/>
            <a:ext cx="375343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Usage follows start and precedes end.</a:t>
            </a:r>
            <a:endParaRPr lang="en-US" dirty="0"/>
          </a:p>
        </p:txBody>
      </p:sp>
    </p:spTree>
    <p:extLst>
      <p:ext uri="{BB962C8B-B14F-4D97-AF65-F5344CB8AC3E}">
        <p14:creationId xmlns:p14="http://schemas.microsoft.com/office/powerpoint/2010/main" val="756018265"/>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Constraints associated with Derivation</a:t>
            </a:r>
            <a:endParaRPr lang="en-US" dirty="0"/>
          </a:p>
        </p:txBody>
      </p:sp>
      <p:pic>
        <p:nvPicPr>
          <p:cNvPr id="4" name="Content Placeholder 3"/>
          <p:cNvPicPr>
            <a:picLocks noGrp="1" noChangeAspect="1"/>
          </p:cNvPicPr>
          <p:nvPr>
            <p:ph idx="1"/>
          </p:nvPr>
        </p:nvPicPr>
        <p:blipFill>
          <a:blip r:embed="rId2"/>
          <a:srcRect t="-5346" b="-5346"/>
          <a:stretch>
            <a:fillRect/>
          </a:stretch>
        </p:blipFill>
        <p:spPr/>
      </p:pic>
      <p:sp>
        <p:nvSpPr>
          <p:cNvPr id="5" name="TextBox 4"/>
          <p:cNvSpPr txBox="1"/>
          <p:nvPr/>
        </p:nvSpPr>
        <p:spPr>
          <a:xfrm>
            <a:off x="457200" y="6126163"/>
            <a:ext cx="759114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Generation of used entity strictly precedes the generation of the derived entity.</a:t>
            </a:r>
            <a:endParaRPr lang="en-US" dirty="0"/>
          </a:p>
        </p:txBody>
      </p:sp>
    </p:spTree>
    <p:extLst>
      <p:ext uri="{BB962C8B-B14F-4D97-AF65-F5344CB8AC3E}">
        <p14:creationId xmlns:p14="http://schemas.microsoft.com/office/powerpoint/2010/main" val="62386675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Simultaneous Events</a:t>
            </a:r>
            <a:endParaRPr lang="en-US" dirty="0"/>
          </a:p>
        </p:txBody>
      </p:sp>
      <p:pic>
        <p:nvPicPr>
          <p:cNvPr id="4" name="Content Placeholder 3"/>
          <p:cNvPicPr>
            <a:picLocks noGrp="1" noChangeAspect="1"/>
          </p:cNvPicPr>
          <p:nvPr>
            <p:ph idx="1"/>
          </p:nvPr>
        </p:nvPicPr>
        <p:blipFill>
          <a:blip r:embed="rId2"/>
          <a:srcRect t="-3770" b="-3770"/>
          <a:stretch>
            <a:fillRect/>
          </a:stretch>
        </p:blipFill>
        <p:spPr/>
      </p:pic>
      <p:sp>
        <p:nvSpPr>
          <p:cNvPr id="5" name="TextBox 4"/>
          <p:cNvSpPr txBox="1"/>
          <p:nvPr/>
        </p:nvSpPr>
        <p:spPr>
          <a:xfrm>
            <a:off x="457200" y="6126163"/>
            <a:ext cx="5638984"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Two generation events for an entity occur simultaneously.</a:t>
            </a:r>
            <a:endParaRPr lang="en-US" dirty="0"/>
          </a:p>
        </p:txBody>
      </p:sp>
    </p:spTree>
    <p:extLst>
      <p:ext uri="{BB962C8B-B14F-4D97-AF65-F5344CB8AC3E}">
        <p14:creationId xmlns:p14="http://schemas.microsoft.com/office/powerpoint/2010/main" val="3693647560"/>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Nested Intervals and Specialization</a:t>
            </a:r>
            <a:endParaRPr lang="en-US" dirty="0"/>
          </a:p>
        </p:txBody>
      </p:sp>
      <p:pic>
        <p:nvPicPr>
          <p:cNvPr id="4" name="Content Placeholder 3"/>
          <p:cNvPicPr>
            <a:picLocks noGrp="1" noChangeAspect="1"/>
          </p:cNvPicPr>
          <p:nvPr>
            <p:ph idx="1"/>
          </p:nvPr>
        </p:nvPicPr>
        <p:blipFill>
          <a:blip r:embed="rId2"/>
          <a:srcRect t="-7302" b="-7302"/>
          <a:stretch>
            <a:fillRect/>
          </a:stretch>
        </p:blipFill>
        <p:spPr/>
      </p:pic>
      <p:sp>
        <p:nvSpPr>
          <p:cNvPr id="5" name="TextBox 4"/>
          <p:cNvSpPr txBox="1"/>
          <p:nvPr/>
        </p:nvSpPr>
        <p:spPr>
          <a:xfrm>
            <a:off x="457200" y="6126163"/>
            <a:ext cx="7763664"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The lifetime of a specialized entity is included in the lifetime of the general entity.</a:t>
            </a:r>
            <a:endParaRPr lang="en-US" dirty="0"/>
          </a:p>
        </p:txBody>
      </p:sp>
    </p:spTree>
    <p:extLst>
      <p:ext uri="{BB962C8B-B14F-4D97-AF65-F5344CB8AC3E}">
        <p14:creationId xmlns:p14="http://schemas.microsoft.com/office/powerpoint/2010/main" val="778796537"/>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Example</a:t>
            </a:r>
            <a:endParaRPr lang="en-US" dirty="0"/>
          </a:p>
        </p:txBody>
      </p:sp>
      <p:pic>
        <p:nvPicPr>
          <p:cNvPr id="4" name="Content Placeholder 3"/>
          <p:cNvPicPr>
            <a:picLocks noGrp="1" noChangeAspect="1"/>
          </p:cNvPicPr>
          <p:nvPr>
            <p:ph idx="1"/>
          </p:nvPr>
        </p:nvPicPr>
        <p:blipFill>
          <a:blip r:embed="rId2"/>
          <a:srcRect t="-10679" b="-10679"/>
          <a:stretch>
            <a:fillRect/>
          </a:stretch>
        </p:blipFill>
        <p:spPr/>
      </p:pic>
      <p:sp>
        <p:nvSpPr>
          <p:cNvPr id="5" name="Rectangle 4"/>
          <p:cNvSpPr/>
          <p:nvPr/>
        </p:nvSpPr>
        <p:spPr>
          <a:xfrm>
            <a:off x="457200" y="5888107"/>
            <a:ext cx="8229600" cy="830997"/>
          </a:xfrm>
          <a:prstGeom prst="rect">
            <a:avLst/>
          </a:prstGeom>
        </p:spPr>
        <p:txBody>
          <a:bodyPr wrap="square">
            <a:spAutoFit/>
          </a:bodyPr>
          <a:lstStyle/>
          <a:p>
            <a:r>
              <a:rPr lang="en-US" sz="2400" baseline="30000" dirty="0"/>
              <a:t>Event Chart for Use </a:t>
            </a:r>
            <a:r>
              <a:rPr lang="en-US" sz="2400" baseline="30000" dirty="0" smtClean="0"/>
              <a:t>Case: </a:t>
            </a:r>
            <a:r>
              <a:rPr lang="en-US" sz="2400" baseline="30000" dirty="0"/>
              <a:t>article :art include quote from :c1 and was itself included in :c2. The generation :g1 of :c1 strictly precedes the generation :</a:t>
            </a:r>
            <a:r>
              <a:rPr lang="en-US" sz="2400" baseline="30000" dirty="0" err="1"/>
              <a:t>ga</a:t>
            </a:r>
            <a:r>
              <a:rPr lang="en-US" sz="2400" baseline="30000" dirty="0"/>
              <a:t> of :art, which strictly precedes the generation :g2 of :c2</a:t>
            </a:r>
            <a:endParaRPr lang="en-US" sz="2400" dirty="0"/>
          </a:p>
        </p:txBody>
      </p:sp>
      <p:sp>
        <p:nvSpPr>
          <p:cNvPr id="6" name="Rectangle 5"/>
          <p:cNvSpPr/>
          <p:nvPr/>
        </p:nvSpPr>
        <p:spPr>
          <a:xfrm>
            <a:off x="182333" y="1417638"/>
            <a:ext cx="5453903"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err="1"/>
              <a:t>NowNews</a:t>
            </a:r>
            <a:r>
              <a:rPr lang="en-US" dirty="0"/>
              <a:t> provenance indicates that an article includes a quote from </a:t>
            </a:r>
            <a:r>
              <a:rPr lang="en-US" dirty="0" smtClean="0"/>
              <a:t>the compilation </a:t>
            </a:r>
            <a:r>
              <a:rPr lang="en-US" dirty="0"/>
              <a:t>produced by </a:t>
            </a:r>
            <a:r>
              <a:rPr lang="en-US" dirty="0" err="1" smtClean="0"/>
              <a:t>PolicyOrg</a:t>
            </a:r>
            <a:r>
              <a:rPr lang="en-US" dirty="0" smtClean="0"/>
              <a:t>, which includes </a:t>
            </a:r>
            <a:r>
              <a:rPr lang="en-US" dirty="0"/>
              <a:t>the </a:t>
            </a:r>
            <a:r>
              <a:rPr lang="en-US" dirty="0" err="1"/>
              <a:t>NowNews</a:t>
            </a:r>
            <a:r>
              <a:rPr lang="en-US" dirty="0"/>
              <a:t> article. </a:t>
            </a:r>
          </a:p>
        </p:txBody>
      </p:sp>
    </p:spTree>
    <p:extLst>
      <p:ext uri="{BB962C8B-B14F-4D97-AF65-F5344CB8AC3E}">
        <p14:creationId xmlns:p14="http://schemas.microsoft.com/office/powerpoint/2010/main" val="270068799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Time Annotations</a:t>
            </a:r>
            <a:endParaRPr lang="en-US" dirty="0"/>
          </a:p>
        </p:txBody>
      </p:sp>
      <p:pic>
        <p:nvPicPr>
          <p:cNvPr id="4" name="Content Placeholder 3"/>
          <p:cNvPicPr>
            <a:picLocks noGrp="1" noChangeAspect="1"/>
          </p:cNvPicPr>
          <p:nvPr>
            <p:ph idx="1"/>
          </p:nvPr>
        </p:nvPicPr>
        <p:blipFill>
          <a:blip r:embed="rId2"/>
          <a:srcRect t="-20344" b="-20344"/>
          <a:stretch>
            <a:fillRect/>
          </a:stretch>
        </p:blipFill>
        <p:spPr/>
      </p:pic>
      <p:sp>
        <p:nvSpPr>
          <p:cNvPr id="5" name="Rectangle 4"/>
          <p:cNvSpPr/>
          <p:nvPr/>
        </p:nvSpPr>
        <p:spPr>
          <a:xfrm>
            <a:off x="457199" y="1417638"/>
            <a:ext cx="557595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A plot was computed from a data set. The plot timestamp is found to precede the data set timestamp.</a:t>
            </a:r>
          </a:p>
        </p:txBody>
      </p:sp>
    </p:spTree>
    <p:extLst>
      <p:ext uri="{BB962C8B-B14F-4D97-AF65-F5344CB8AC3E}">
        <p14:creationId xmlns:p14="http://schemas.microsoft.com/office/powerpoint/2010/main" val="22578302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Provenance in the Semantic Web Stack</a:t>
            </a:r>
            <a:endParaRPr lang="en-US" dirty="0"/>
          </a:p>
        </p:txBody>
      </p:sp>
      <p:pic>
        <p:nvPicPr>
          <p:cNvPr id="11" name="Content Placeholder 10" descr="layers.png"/>
          <p:cNvPicPr>
            <a:picLocks noGrp="1" noChangeAspect="1"/>
          </p:cNvPicPr>
          <p:nvPr>
            <p:ph idx="1"/>
          </p:nvPr>
        </p:nvPicPr>
        <p:blipFill>
          <a:blip r:embed="rId2">
            <a:extLst>
              <a:ext uri="{28A0092B-C50C-407E-A947-70E740481C1C}">
                <a14:useLocalDpi xmlns:a14="http://schemas.microsoft.com/office/drawing/2010/main" val="0"/>
              </a:ext>
            </a:extLst>
          </a:blip>
          <a:srcRect l="-9753" r="-9753"/>
          <a:stretch>
            <a:fillRect/>
          </a:stretch>
        </p:blipFill>
        <p:spPr/>
      </p:pic>
    </p:spTree>
    <p:extLst>
      <p:ext uri="{BB962C8B-B14F-4D97-AF65-F5344CB8AC3E}">
        <p14:creationId xmlns:p14="http://schemas.microsoft.com/office/powerpoint/2010/main" val="39043692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Data </a:t>
            </a:r>
            <a:r>
              <a:rPr lang="en-US" dirty="0" err="1" smtClean="0"/>
              <a:t>JournaLISM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159438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NowNews</a:t>
            </a:r>
            <a:r>
              <a:rPr lang="en-US" dirty="0" smtClean="0"/>
              <a:t> Publishing</a:t>
            </a:r>
            <a:endParaRPr lang="en-US" dirty="0"/>
          </a:p>
        </p:txBody>
      </p:sp>
      <p:pic>
        <p:nvPicPr>
          <p:cNvPr id="4" name="Content Placeholder 3" descr="scenario.pdf"/>
          <p:cNvPicPr>
            <a:picLocks noGrp="1" noChangeAspect="1"/>
          </p:cNvPicPr>
          <p:nvPr>
            <p:ph sz="half" idx="1"/>
          </p:nvPr>
        </p:nvPicPr>
        <p:blipFill>
          <a:blip r:embed="rId2">
            <a:extLst>
              <a:ext uri="{28A0092B-C50C-407E-A947-70E740481C1C}">
                <a14:useLocalDpi xmlns:a14="http://schemas.microsoft.com/office/drawing/2010/main" val="0"/>
              </a:ext>
            </a:extLst>
          </a:blip>
          <a:srcRect t="2255" b="2255"/>
          <a:stretch>
            <a:fillRect/>
          </a:stretch>
        </p:blipFill>
        <p:spPr/>
      </p:pic>
      <p:sp>
        <p:nvSpPr>
          <p:cNvPr id="8" name="Content Placeholder 7"/>
          <p:cNvSpPr>
            <a:spLocks noGrp="1"/>
          </p:cNvSpPr>
          <p:nvPr>
            <p:ph sz="half" idx="2"/>
          </p:nvPr>
        </p:nvSpPr>
        <p:spPr/>
        <p:txBody>
          <a:bodyPr/>
          <a:lstStyle/>
          <a:p>
            <a:r>
              <a:rPr lang="en-US" dirty="0" err="1" smtClean="0"/>
              <a:t>NowNews</a:t>
            </a:r>
            <a:r>
              <a:rPr lang="en-US" dirty="0" smtClean="0"/>
              <a:t> publishes an article based on the latest employment data published by </a:t>
            </a:r>
            <a:r>
              <a:rPr lang="en-US" dirty="0" err="1" smtClean="0"/>
              <a:t>GovStat</a:t>
            </a:r>
            <a:endParaRPr lang="en-US" dirty="0" smtClean="0"/>
          </a:p>
          <a:p>
            <a:r>
              <a:rPr lang="en-US" dirty="0" err="1" smtClean="0"/>
              <a:t>PolicyOrg</a:t>
            </a:r>
            <a:r>
              <a:rPr lang="en-US" dirty="0" smtClean="0"/>
              <a:t> compiles a report including </a:t>
            </a:r>
            <a:r>
              <a:rPr lang="en-US" dirty="0" err="1" smtClean="0"/>
              <a:t>NowNews</a:t>
            </a:r>
            <a:r>
              <a:rPr lang="en-US" dirty="0" smtClean="0"/>
              <a:t> article</a:t>
            </a:r>
          </a:p>
          <a:p>
            <a:pPr marL="0" indent="0">
              <a:buNone/>
            </a:pPr>
            <a:endParaRPr lang="en-US" dirty="0"/>
          </a:p>
        </p:txBody>
      </p:sp>
    </p:spTree>
    <p:extLst>
      <p:ext uri="{BB962C8B-B14F-4D97-AF65-F5344CB8AC3E}">
        <p14:creationId xmlns:p14="http://schemas.microsoft.com/office/powerpoint/2010/main" val="27886889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a:t>
            </a:r>
            <a:r>
              <a:rPr lang="en-US" dirty="0" err="1" smtClean="0"/>
              <a:t>NowNews</a:t>
            </a:r>
            <a:endParaRPr lang="en-US" dirty="0"/>
          </a:p>
        </p:txBody>
      </p:sp>
      <p:pic>
        <p:nvPicPr>
          <p:cNvPr id="4" name="Content Placeholder 3" descr="internal-nownews.pdf"/>
          <p:cNvPicPr>
            <a:picLocks noGrp="1" noChangeAspect="1"/>
          </p:cNvPicPr>
          <p:nvPr>
            <p:ph idx="1"/>
          </p:nvPr>
        </p:nvPicPr>
        <p:blipFill>
          <a:blip r:embed="rId2">
            <a:extLst>
              <a:ext uri="{28A0092B-C50C-407E-A947-70E740481C1C}">
                <a14:useLocalDpi xmlns:a14="http://schemas.microsoft.com/office/drawing/2010/main" val="0"/>
              </a:ext>
            </a:extLst>
          </a:blip>
          <a:srcRect l="-6706" r="-6706"/>
          <a:stretch>
            <a:fillRect/>
          </a:stretch>
        </p:blipFill>
        <p:spPr/>
      </p:pic>
      <p:sp>
        <p:nvSpPr>
          <p:cNvPr id="3" name="TextBox 2"/>
          <p:cNvSpPr txBox="1"/>
          <p:nvPr/>
        </p:nvSpPr>
        <p:spPr>
          <a:xfrm>
            <a:off x="6122855" y="2617967"/>
            <a:ext cx="2103573" cy="1200329"/>
          </a:xfrm>
          <a:prstGeom prst="rect">
            <a:avLst/>
          </a:prstGeom>
          <a:noFill/>
        </p:spPr>
        <p:txBody>
          <a:bodyPr wrap="none" rtlCol="0">
            <a:spAutoFit/>
          </a:bodyPr>
          <a:lstStyle/>
          <a:p>
            <a:r>
              <a:rPr lang="en-US" dirty="0" smtClean="0"/>
              <a:t>Bob: Journalist</a:t>
            </a:r>
          </a:p>
          <a:p>
            <a:r>
              <a:rPr lang="en-US" dirty="0" smtClean="0"/>
              <a:t>Alice: Data Cruncher</a:t>
            </a:r>
          </a:p>
          <a:p>
            <a:r>
              <a:rPr lang="en-US" dirty="0" smtClean="0"/>
              <a:t>Tom: Editor</a:t>
            </a:r>
          </a:p>
          <a:p>
            <a:r>
              <a:rPr lang="en-US" dirty="0" smtClean="0"/>
              <a:t>Nick: Web Master</a:t>
            </a:r>
            <a:endParaRPr lang="en-US" dirty="0"/>
          </a:p>
        </p:txBody>
      </p:sp>
    </p:spTree>
    <p:extLst>
      <p:ext uri="{BB962C8B-B14F-4D97-AF65-F5344CB8AC3E}">
        <p14:creationId xmlns:p14="http://schemas.microsoft.com/office/powerpoint/2010/main" val="14373910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 Use Cases</a:t>
            </a:r>
            <a:endParaRPr lang="en-US" dirty="0"/>
          </a:p>
        </p:txBody>
      </p:sp>
      <p:sp>
        <p:nvSpPr>
          <p:cNvPr id="3" name="Content Placeholder 2"/>
          <p:cNvSpPr>
            <a:spLocks noGrp="1"/>
          </p:cNvSpPr>
          <p:nvPr>
            <p:ph idx="1"/>
          </p:nvPr>
        </p:nvSpPr>
        <p:spPr>
          <a:xfrm>
            <a:off x="457200" y="1600200"/>
            <a:ext cx="8229600" cy="5121081"/>
          </a:xfrm>
        </p:spPr>
        <p:txBody>
          <a:bodyPr>
            <a:normAutofit fontScale="85000" lnSpcReduction="20000"/>
          </a:bodyPr>
          <a:lstStyle/>
          <a:p>
            <a:r>
              <a:rPr lang="en-US" dirty="0" smtClean="0"/>
              <a:t>Quality Assessment</a:t>
            </a:r>
          </a:p>
          <a:p>
            <a:pPr lvl="1"/>
            <a:r>
              <a:rPr lang="en-US" dirty="0" smtClean="0"/>
              <a:t>The </a:t>
            </a:r>
            <a:r>
              <a:rPr lang="en-US" dirty="0"/>
              <a:t>latest data </a:t>
            </a:r>
            <a:r>
              <a:rPr lang="en-US" dirty="0" smtClean="0"/>
              <a:t>– timeliness</a:t>
            </a:r>
          </a:p>
          <a:p>
            <a:pPr lvl="1"/>
            <a:r>
              <a:rPr lang="en-US" dirty="0"/>
              <a:t>Finding trusted articles </a:t>
            </a:r>
            <a:endParaRPr lang="en-US" dirty="0" smtClean="0"/>
          </a:p>
          <a:p>
            <a:pPr lvl="1"/>
            <a:r>
              <a:rPr lang="en-US" dirty="0"/>
              <a:t>Finding flawed figures </a:t>
            </a:r>
            <a:endParaRPr lang="en-US" dirty="0" smtClean="0"/>
          </a:p>
          <a:p>
            <a:r>
              <a:rPr lang="en-US" dirty="0" smtClean="0"/>
              <a:t>Compliance </a:t>
            </a:r>
          </a:p>
          <a:p>
            <a:pPr lvl="1"/>
            <a:r>
              <a:rPr lang="en-US" dirty="0"/>
              <a:t>Following policy </a:t>
            </a:r>
            <a:endParaRPr lang="en-US" dirty="0" smtClean="0"/>
          </a:p>
          <a:p>
            <a:pPr lvl="1"/>
            <a:r>
              <a:rPr lang="en-US" dirty="0" smtClean="0"/>
              <a:t>Licensing</a:t>
            </a:r>
          </a:p>
          <a:p>
            <a:r>
              <a:rPr lang="en-US" dirty="0" smtClean="0"/>
              <a:t>Cataloging</a:t>
            </a:r>
          </a:p>
          <a:p>
            <a:pPr lvl="1"/>
            <a:r>
              <a:rPr lang="en-US" dirty="0" smtClean="0"/>
              <a:t>Building an Index</a:t>
            </a:r>
          </a:p>
          <a:p>
            <a:pPr lvl="1"/>
            <a:r>
              <a:rPr lang="en-US" dirty="0" smtClean="0"/>
              <a:t>Acknowledgements</a:t>
            </a:r>
          </a:p>
          <a:p>
            <a:r>
              <a:rPr lang="en-US" dirty="0" smtClean="0"/>
              <a:t>Replay	</a:t>
            </a:r>
          </a:p>
          <a:p>
            <a:pPr lvl="1"/>
            <a:r>
              <a:rPr lang="en-US" dirty="0" smtClean="0"/>
              <a:t>Reproducibility</a:t>
            </a:r>
          </a:p>
          <a:p>
            <a:pPr lvl="1"/>
            <a:r>
              <a:rPr lang="en-US" dirty="0" smtClean="0"/>
              <a:t>Publication Embargo</a:t>
            </a:r>
            <a:endParaRPr lang="en-US" dirty="0"/>
          </a:p>
        </p:txBody>
      </p:sp>
    </p:spTree>
    <p:extLst>
      <p:ext uri="{BB962C8B-B14F-4D97-AF65-F5344CB8AC3E}">
        <p14:creationId xmlns:p14="http://schemas.microsoft.com/office/powerpoint/2010/main" val="25339484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a:t>
            </a:r>
            <a:r>
              <a:rPr lang="en-US" dirty="0" smtClean="0"/>
              <a:t>Case: The </a:t>
            </a:r>
            <a:r>
              <a:rPr lang="en-US" dirty="0"/>
              <a:t>latest data - timeliness </a:t>
            </a:r>
          </a:p>
        </p:txBody>
      </p:sp>
      <p:sp>
        <p:nvSpPr>
          <p:cNvPr id="3" name="Content Placeholder 2"/>
          <p:cNvSpPr>
            <a:spLocks noGrp="1"/>
          </p:cNvSpPr>
          <p:nvPr>
            <p:ph idx="1"/>
          </p:nvPr>
        </p:nvSpPr>
        <p:spPr>
          <a:xfrm>
            <a:off x="457200" y="1600200"/>
            <a:ext cx="8229600" cy="4898327"/>
          </a:xfrm>
        </p:spPr>
        <p:txBody>
          <a:bodyPr>
            <a:normAutofit fontScale="92500" lnSpcReduction="10000"/>
          </a:bodyPr>
          <a:lstStyle/>
          <a:p>
            <a:r>
              <a:rPr lang="en-US" dirty="0" err="1" smtClean="0"/>
              <a:t>PolicyOrg</a:t>
            </a:r>
            <a:r>
              <a:rPr lang="en-US" dirty="0" smtClean="0"/>
              <a:t> </a:t>
            </a:r>
            <a:r>
              <a:rPr lang="en-US" dirty="0"/>
              <a:t>is about to issue their report publicly, before releasing the report they want to confirm that the report is based on the most up-to-date data. </a:t>
            </a:r>
            <a:endParaRPr lang="en-US" dirty="0" smtClean="0"/>
          </a:p>
          <a:p>
            <a:r>
              <a:rPr lang="en-US" dirty="0" smtClean="0"/>
              <a:t>One </a:t>
            </a:r>
            <a:r>
              <a:rPr lang="en-US" dirty="0"/>
              <a:t>of the figures that they have reused in the report stems from Bob’s article on employment that appeared in </a:t>
            </a:r>
            <a:r>
              <a:rPr lang="en-US" dirty="0" err="1"/>
              <a:t>NowNews</a:t>
            </a:r>
            <a:r>
              <a:rPr lang="en-US" dirty="0" smtClean="0"/>
              <a:t>.</a:t>
            </a:r>
          </a:p>
          <a:p>
            <a:r>
              <a:rPr lang="en-US" dirty="0" err="1" smtClean="0"/>
              <a:t>PolicyOrg</a:t>
            </a:r>
            <a:r>
              <a:rPr lang="en-US" dirty="0" smtClean="0"/>
              <a:t> </a:t>
            </a:r>
            <a:r>
              <a:rPr lang="en-US" dirty="0"/>
              <a:t>needs to run a check </a:t>
            </a:r>
            <a:r>
              <a:rPr lang="en-US" dirty="0" smtClean="0"/>
              <a:t>that</a:t>
            </a:r>
          </a:p>
          <a:p>
            <a:pPr marL="0" indent="0">
              <a:buNone/>
            </a:pPr>
            <a:r>
              <a:rPr lang="en-US" dirty="0"/>
              <a:t> </a:t>
            </a:r>
            <a:r>
              <a:rPr lang="en-US" dirty="0" smtClean="0"/>
              <a:t>   </a:t>
            </a:r>
            <a:r>
              <a:rPr lang="en-US" dirty="0"/>
              <a:t>ascertains which data that figure </a:t>
            </a:r>
            <a:r>
              <a:rPr lang="en-US" dirty="0" smtClean="0"/>
              <a:t>was</a:t>
            </a:r>
          </a:p>
          <a:p>
            <a:pPr marL="0" indent="0">
              <a:buNone/>
            </a:pPr>
            <a:r>
              <a:rPr lang="en-US" dirty="0"/>
              <a:t> </a:t>
            </a:r>
            <a:r>
              <a:rPr lang="en-US" dirty="0" smtClean="0"/>
              <a:t>   </a:t>
            </a:r>
            <a:r>
              <a:rPr lang="en-US" dirty="0"/>
              <a:t>based upon. </a:t>
            </a:r>
          </a:p>
          <a:p>
            <a:endParaRPr lang="en-US" dirty="0"/>
          </a:p>
        </p:txBody>
      </p:sp>
      <p:pic>
        <p:nvPicPr>
          <p:cNvPr id="4" name="Picture 3"/>
          <p:cNvPicPr>
            <a:picLocks noChangeAspect="1"/>
          </p:cNvPicPr>
          <p:nvPr/>
        </p:nvPicPr>
        <p:blipFill>
          <a:blip r:embed="rId2"/>
          <a:stretch>
            <a:fillRect/>
          </a:stretch>
        </p:blipFill>
        <p:spPr>
          <a:xfrm>
            <a:off x="6947292" y="4484976"/>
            <a:ext cx="2013551" cy="2013551"/>
          </a:xfrm>
          <a:prstGeom prst="rect">
            <a:avLst/>
          </a:prstGeom>
        </p:spPr>
      </p:pic>
    </p:spTree>
    <p:extLst>
      <p:ext uri="{BB962C8B-B14F-4D97-AF65-F5344CB8AC3E}">
        <p14:creationId xmlns:p14="http://schemas.microsoft.com/office/powerpoint/2010/main" val="36281007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116" y="2249052"/>
            <a:ext cx="2556193" cy="989804"/>
          </a:xfrm>
          <a:prstGeom prst="rect">
            <a:avLst/>
          </a:prstGeom>
        </p:spPr>
      </p:pic>
      <p:pic>
        <p:nvPicPr>
          <p:cNvPr id="6" name="Picture 5"/>
          <p:cNvPicPr>
            <a:picLocks noChangeAspect="1"/>
          </p:cNvPicPr>
          <p:nvPr/>
        </p:nvPicPr>
        <p:blipFill>
          <a:blip r:embed="rId3"/>
          <a:stretch>
            <a:fillRect/>
          </a:stretch>
        </p:blipFill>
        <p:spPr>
          <a:xfrm>
            <a:off x="6980226" y="2092285"/>
            <a:ext cx="1803609" cy="13033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554" y="2365314"/>
            <a:ext cx="2394645" cy="757281"/>
          </a:xfrm>
          <a:prstGeom prst="rect">
            <a:avLst/>
          </a:prstGeom>
        </p:spPr>
      </p:pic>
      <p:pic>
        <p:nvPicPr>
          <p:cNvPr id="3" name="Picture 2" descr="COMMIT_logo_RG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63" y="4310355"/>
            <a:ext cx="2240247" cy="986531"/>
          </a:xfrm>
          <a:prstGeom prst="rect">
            <a:avLst/>
          </a:prstGeom>
        </p:spPr>
      </p:pic>
      <p:pic>
        <p:nvPicPr>
          <p:cNvPr id="5" name="Picture 4" descr="openphac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3848" y="4535150"/>
            <a:ext cx="3051674" cy="589666"/>
          </a:xfrm>
          <a:prstGeom prst="rect">
            <a:avLst/>
          </a:prstGeom>
        </p:spPr>
      </p:pic>
    </p:spTree>
    <p:extLst>
      <p:ext uri="{BB962C8B-B14F-4D97-AF65-F5344CB8AC3E}">
        <p14:creationId xmlns:p14="http://schemas.microsoft.com/office/powerpoint/2010/main" val="15724595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a:t>
            </a:r>
            <a:r>
              <a:rPr lang="en-US" dirty="0" smtClean="0"/>
              <a:t>Case: Finding </a:t>
            </a:r>
            <a:r>
              <a:rPr lang="en-US" dirty="0"/>
              <a:t>trusted articles </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When </a:t>
            </a:r>
            <a:r>
              <a:rPr lang="en-US" dirty="0"/>
              <a:t>putting together a story or a report, content creators want to find information that is based on trusted sources. </a:t>
            </a:r>
            <a:endParaRPr lang="en-US" dirty="0" smtClean="0"/>
          </a:p>
          <a:p>
            <a:r>
              <a:rPr lang="en-US" dirty="0" err="1" smtClean="0"/>
              <a:t>PolicyOrg</a:t>
            </a:r>
            <a:r>
              <a:rPr lang="en-US" dirty="0" smtClean="0"/>
              <a:t> </a:t>
            </a:r>
            <a:r>
              <a:rPr lang="en-US" dirty="0"/>
              <a:t>may want to search for articles based on trusted sources information. </a:t>
            </a:r>
            <a:endParaRPr lang="en-US" dirty="0" smtClean="0"/>
          </a:p>
          <a:p>
            <a:r>
              <a:rPr lang="en-US" dirty="0" err="1" smtClean="0"/>
              <a:t>PolicyOrg</a:t>
            </a:r>
            <a:r>
              <a:rPr lang="en-US" dirty="0" smtClean="0"/>
              <a:t> </a:t>
            </a:r>
            <a:r>
              <a:rPr lang="en-US" dirty="0"/>
              <a:t>views data supplied by the government as reliable. </a:t>
            </a:r>
            <a:endParaRPr lang="en-US" dirty="0" smtClean="0"/>
          </a:p>
          <a:p>
            <a:r>
              <a:rPr lang="en-US" dirty="0" smtClean="0"/>
              <a:t>However</a:t>
            </a:r>
            <a:r>
              <a:rPr lang="en-US" dirty="0"/>
              <a:t>, when searching for content it is not always clear whether a content source </a:t>
            </a:r>
            <a:r>
              <a:rPr lang="en-US" dirty="0" smtClean="0"/>
              <a:t>is</a:t>
            </a:r>
          </a:p>
          <a:p>
            <a:pPr marL="0" indent="0">
              <a:buNone/>
            </a:pPr>
            <a:r>
              <a:rPr lang="en-US" dirty="0" smtClean="0"/>
              <a:t>    derived from data coming from such a</a:t>
            </a:r>
          </a:p>
          <a:p>
            <a:pPr marL="0" indent="0">
              <a:buNone/>
            </a:pPr>
            <a:r>
              <a:rPr lang="en-US" dirty="0" smtClean="0"/>
              <a:t>    reliable  </a:t>
            </a:r>
            <a:r>
              <a:rPr lang="en-US" dirty="0"/>
              <a:t>source. </a:t>
            </a:r>
            <a:endParaRPr lang="en-US" dirty="0" smtClean="0"/>
          </a:p>
          <a:p>
            <a:endParaRPr lang="en-US" dirty="0"/>
          </a:p>
        </p:txBody>
      </p:sp>
      <p:pic>
        <p:nvPicPr>
          <p:cNvPr id="4" name="Picture 3"/>
          <p:cNvPicPr>
            <a:picLocks noChangeAspect="1"/>
          </p:cNvPicPr>
          <p:nvPr/>
        </p:nvPicPr>
        <p:blipFill>
          <a:blip r:embed="rId2"/>
          <a:stretch>
            <a:fillRect/>
          </a:stretch>
        </p:blipFill>
        <p:spPr>
          <a:xfrm>
            <a:off x="6760537" y="4669442"/>
            <a:ext cx="2144787" cy="2188558"/>
          </a:xfrm>
          <a:prstGeom prst="rect">
            <a:avLst/>
          </a:prstGeom>
        </p:spPr>
      </p:pic>
    </p:spTree>
    <p:extLst>
      <p:ext uri="{BB962C8B-B14F-4D97-AF65-F5344CB8AC3E}">
        <p14:creationId xmlns:p14="http://schemas.microsoft.com/office/powerpoint/2010/main" val="87398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smtClean="0"/>
              <a:t>Case: Finding </a:t>
            </a:r>
            <a:r>
              <a:rPr lang="en-US" dirty="0"/>
              <a:t>flawed figures </a:t>
            </a:r>
          </a:p>
        </p:txBody>
      </p:sp>
      <p:sp>
        <p:nvSpPr>
          <p:cNvPr id="3" name="Content Placeholder 2"/>
          <p:cNvSpPr>
            <a:spLocks noGrp="1"/>
          </p:cNvSpPr>
          <p:nvPr>
            <p:ph idx="1"/>
          </p:nvPr>
        </p:nvSpPr>
        <p:spPr/>
        <p:txBody>
          <a:bodyPr>
            <a:normAutofit fontScale="85000" lnSpcReduction="20000"/>
          </a:bodyPr>
          <a:lstStyle/>
          <a:p>
            <a:r>
              <a:rPr lang="en-US" dirty="0" smtClean="0"/>
              <a:t>Nick</a:t>
            </a:r>
            <a:r>
              <a:rPr lang="en-US" dirty="0"/>
              <a:t>, the webmaster, discovers in his final checks before publishing Bob’s article that the included chart seems </a:t>
            </a:r>
            <a:r>
              <a:rPr lang="en-US" dirty="0" smtClean="0"/>
              <a:t>off, </a:t>
            </a:r>
            <a:r>
              <a:rPr lang="en-US" dirty="0"/>
              <a:t>a small state seems to have more employment than a larger one. </a:t>
            </a:r>
            <a:endParaRPr lang="en-US" dirty="0" smtClean="0"/>
          </a:p>
          <a:p>
            <a:r>
              <a:rPr lang="en-US" dirty="0" smtClean="0"/>
              <a:t>Nick </a:t>
            </a:r>
            <a:r>
              <a:rPr lang="en-US" dirty="0"/>
              <a:t>wants to find when the error occurred and who was responsible for it so that he can notify them both that there is an error but also where in the production pipeline that error occurred</a:t>
            </a:r>
            <a:r>
              <a:rPr lang="en-US" dirty="0" smtClean="0"/>
              <a:t>.</a:t>
            </a:r>
          </a:p>
          <a:p>
            <a:r>
              <a:rPr lang="en-US" dirty="0" smtClean="0"/>
              <a:t>In </a:t>
            </a:r>
            <a:r>
              <a:rPr lang="en-US" dirty="0"/>
              <a:t>this case, Alice or Bob could use that information to fix the chart. </a:t>
            </a:r>
            <a:endParaRPr lang="en-US" dirty="0" smtClean="0"/>
          </a:p>
          <a:p>
            <a:r>
              <a:rPr lang="en-US" dirty="0" smtClean="0"/>
              <a:t>In </a:t>
            </a:r>
            <a:r>
              <a:rPr lang="en-US" dirty="0"/>
              <a:t>general, the question is how to quickly identify the source of errors. </a:t>
            </a:r>
          </a:p>
          <a:p>
            <a:endParaRPr lang="en-US" dirty="0"/>
          </a:p>
        </p:txBody>
      </p:sp>
    </p:spTree>
    <p:extLst>
      <p:ext uri="{BB962C8B-B14F-4D97-AF65-F5344CB8AC3E}">
        <p14:creationId xmlns:p14="http://schemas.microsoft.com/office/powerpoint/2010/main" val="576581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smtClean="0"/>
              <a:t>Case: Following </a:t>
            </a:r>
            <a:r>
              <a:rPr lang="en-US" dirty="0"/>
              <a:t>policy </a:t>
            </a:r>
          </a:p>
        </p:txBody>
      </p:sp>
      <p:sp>
        <p:nvSpPr>
          <p:cNvPr id="3" name="Content Placeholder 2"/>
          <p:cNvSpPr>
            <a:spLocks noGrp="1"/>
          </p:cNvSpPr>
          <p:nvPr>
            <p:ph idx="1"/>
          </p:nvPr>
        </p:nvSpPr>
        <p:spPr/>
        <p:txBody>
          <a:bodyPr>
            <a:normAutofit fontScale="85000" lnSpcReduction="10000"/>
          </a:bodyPr>
          <a:lstStyle/>
          <a:p>
            <a:r>
              <a:rPr lang="en-US" dirty="0" smtClean="0"/>
              <a:t>In </a:t>
            </a:r>
            <a:r>
              <a:rPr lang="en-US" dirty="0"/>
              <a:t>order to ensure that articles are of high-quality and fit within the overall editorial vision of the site, </a:t>
            </a:r>
            <a:r>
              <a:rPr lang="en-US" dirty="0" err="1"/>
              <a:t>NowNews</a:t>
            </a:r>
            <a:r>
              <a:rPr lang="en-US" dirty="0"/>
              <a:t> has established a publication policy. </a:t>
            </a:r>
            <a:endParaRPr lang="en-US" dirty="0" smtClean="0"/>
          </a:p>
          <a:p>
            <a:r>
              <a:rPr lang="en-US" dirty="0" smtClean="0"/>
              <a:t>Part </a:t>
            </a:r>
            <a:r>
              <a:rPr lang="en-US" dirty="0"/>
              <a:t>of this publication policy is that all posts should be checked by an editor before final publication</a:t>
            </a:r>
            <a:r>
              <a:rPr lang="en-US" dirty="0" smtClean="0"/>
              <a:t>.</a:t>
            </a:r>
          </a:p>
          <a:p>
            <a:r>
              <a:rPr lang="en-US" dirty="0" smtClean="0"/>
              <a:t>It </a:t>
            </a:r>
            <a:r>
              <a:rPr lang="en-US" dirty="0"/>
              <a:t>is up to Nick, the webmaster, to ensure that this check has taken place. </a:t>
            </a:r>
            <a:endParaRPr lang="en-US" dirty="0" smtClean="0"/>
          </a:p>
          <a:p>
            <a:r>
              <a:rPr lang="en-US" dirty="0" err="1" smtClean="0"/>
              <a:t>NowNews</a:t>
            </a:r>
            <a:r>
              <a:rPr lang="en-US" dirty="0" smtClean="0"/>
              <a:t> </a:t>
            </a:r>
            <a:r>
              <a:rPr lang="en-US" dirty="0"/>
              <a:t>also does an internal audit every year to ensure that the publication policy has been followed and to identify, in cases where it was not followed, what happened. </a:t>
            </a:r>
          </a:p>
          <a:p>
            <a:endParaRPr lang="en-US" dirty="0"/>
          </a:p>
        </p:txBody>
      </p:sp>
    </p:spTree>
    <p:extLst>
      <p:ext uri="{BB962C8B-B14F-4D97-AF65-F5344CB8AC3E}">
        <p14:creationId xmlns:p14="http://schemas.microsoft.com/office/powerpoint/2010/main" val="1732149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smtClean="0"/>
              <a:t>Case: </a:t>
            </a:r>
            <a:r>
              <a:rPr lang="en-US" dirty="0"/>
              <a:t>Licensing</a:t>
            </a:r>
          </a:p>
        </p:txBody>
      </p:sp>
      <p:sp>
        <p:nvSpPr>
          <p:cNvPr id="3" name="Content Placeholder 2"/>
          <p:cNvSpPr>
            <a:spLocks noGrp="1"/>
          </p:cNvSpPr>
          <p:nvPr>
            <p:ph idx="1"/>
          </p:nvPr>
        </p:nvSpPr>
        <p:spPr/>
        <p:txBody>
          <a:bodyPr>
            <a:normAutofit fontScale="85000" lnSpcReduction="20000"/>
          </a:bodyPr>
          <a:lstStyle/>
          <a:p>
            <a:r>
              <a:rPr lang="en-US" dirty="0" err="1" smtClean="0"/>
              <a:t>NowNews</a:t>
            </a:r>
            <a:r>
              <a:rPr lang="en-US" dirty="0" smtClean="0"/>
              <a:t> </a:t>
            </a:r>
            <a:r>
              <a:rPr lang="en-US" dirty="0"/>
              <a:t>relies on multiple content providers for content pieces; this includes wire services, stock photo publishers, as well as governmental organizations</a:t>
            </a:r>
            <a:r>
              <a:rPr lang="en-US" dirty="0" smtClean="0"/>
              <a:t>.</a:t>
            </a:r>
          </a:p>
          <a:p>
            <a:r>
              <a:rPr lang="en-US" dirty="0" smtClean="0"/>
              <a:t>It </a:t>
            </a:r>
            <a:r>
              <a:rPr lang="en-US" dirty="0"/>
              <a:t>tries to ensure that the content it reuses is properly attributed and is reused according to the correct license. </a:t>
            </a:r>
            <a:endParaRPr lang="en-US" dirty="0" smtClean="0"/>
          </a:p>
          <a:p>
            <a:r>
              <a:rPr lang="en-US" dirty="0" smtClean="0"/>
              <a:t>However</a:t>
            </a:r>
            <a:r>
              <a:rPr lang="en-US" dirty="0"/>
              <a:t>, </a:t>
            </a:r>
            <a:r>
              <a:rPr lang="en-US" dirty="0" err="1"/>
              <a:t>NowNews</a:t>
            </a:r>
            <a:r>
              <a:rPr lang="en-US" dirty="0"/>
              <a:t> is hit with a lawsuit claiming that they are infringing copyright of </a:t>
            </a:r>
            <a:r>
              <a:rPr lang="en-US" dirty="0" err="1"/>
              <a:t>OtherNews</a:t>
            </a:r>
            <a:r>
              <a:rPr lang="en-US" dirty="0"/>
              <a:t> by inappropriately using statistics retrieved from that site</a:t>
            </a:r>
            <a:r>
              <a:rPr lang="en-US"/>
              <a:t>. </a:t>
            </a:r>
            <a:endParaRPr lang="en-US" smtClean="0"/>
          </a:p>
          <a:p>
            <a:r>
              <a:rPr lang="en-US" smtClean="0"/>
              <a:t>To </a:t>
            </a:r>
            <a:r>
              <a:rPr lang="en-US" dirty="0"/>
              <a:t>defend themselves, </a:t>
            </a:r>
            <a:r>
              <a:rPr lang="en-US" dirty="0" err="1"/>
              <a:t>NowNews</a:t>
            </a:r>
            <a:r>
              <a:rPr lang="en-US" dirty="0"/>
              <a:t> needs to provide the evidence (i.e. the licenses) for all data they acquired from outside organizations. </a:t>
            </a:r>
          </a:p>
          <a:p>
            <a:endParaRPr lang="en-US" dirty="0"/>
          </a:p>
        </p:txBody>
      </p:sp>
    </p:spTree>
    <p:extLst>
      <p:ext uri="{BB962C8B-B14F-4D97-AF65-F5344CB8AC3E}">
        <p14:creationId xmlns:p14="http://schemas.microsoft.com/office/powerpoint/2010/main" val="2793019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smtClean="0"/>
              <a:t>Case: Building </a:t>
            </a:r>
            <a:r>
              <a:rPr lang="en-US" dirty="0"/>
              <a:t>an index </a:t>
            </a:r>
          </a:p>
        </p:txBody>
      </p:sp>
      <p:sp>
        <p:nvSpPr>
          <p:cNvPr id="3" name="Content Placeholder 2"/>
          <p:cNvSpPr>
            <a:spLocks noGrp="1"/>
          </p:cNvSpPr>
          <p:nvPr>
            <p:ph idx="1"/>
          </p:nvPr>
        </p:nvSpPr>
        <p:spPr/>
        <p:txBody>
          <a:bodyPr/>
          <a:lstStyle/>
          <a:p>
            <a:r>
              <a:rPr lang="en-US" dirty="0" smtClean="0"/>
              <a:t>To </a:t>
            </a:r>
            <a:r>
              <a:rPr lang="en-US" dirty="0"/>
              <a:t>increase both its visibility and authority, </a:t>
            </a:r>
            <a:r>
              <a:rPr lang="en-US" dirty="0" err="1"/>
              <a:t>NowNews</a:t>
            </a:r>
            <a:r>
              <a:rPr lang="en-US" dirty="0"/>
              <a:t> wants to provide an up-to-date catalog of all of the data sources and methods (like scripts) it uses on its website. In addition, this index provides data crunchers, such as Alice, quick access to other data sources and scripts that she might want to use for new stories. </a:t>
            </a:r>
          </a:p>
          <a:p>
            <a:endParaRPr lang="en-US" dirty="0"/>
          </a:p>
        </p:txBody>
      </p:sp>
    </p:spTree>
    <p:extLst>
      <p:ext uri="{BB962C8B-B14F-4D97-AF65-F5344CB8AC3E}">
        <p14:creationId xmlns:p14="http://schemas.microsoft.com/office/powerpoint/2010/main" val="2120576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smtClean="0"/>
              <a:t>Case: Acknowledgments </a:t>
            </a:r>
            <a:endParaRPr lang="en-US" dirty="0"/>
          </a:p>
        </p:txBody>
      </p:sp>
      <p:sp>
        <p:nvSpPr>
          <p:cNvPr id="3" name="Content Placeholder 2"/>
          <p:cNvSpPr>
            <a:spLocks noGrp="1"/>
          </p:cNvSpPr>
          <p:nvPr>
            <p:ph idx="1"/>
          </p:nvPr>
        </p:nvSpPr>
        <p:spPr/>
        <p:txBody>
          <a:bodyPr>
            <a:normAutofit/>
          </a:bodyPr>
          <a:lstStyle/>
          <a:p>
            <a:r>
              <a:rPr lang="en-US" dirty="0" smtClean="0"/>
              <a:t>For </a:t>
            </a:r>
            <a:r>
              <a:rPr lang="en-US" dirty="0"/>
              <a:t>many of its articles, </a:t>
            </a:r>
            <a:r>
              <a:rPr lang="en-US" dirty="0" err="1"/>
              <a:t>NowNews</a:t>
            </a:r>
            <a:r>
              <a:rPr lang="en-US" dirty="0"/>
              <a:t> relies on the </a:t>
            </a:r>
            <a:r>
              <a:rPr lang="en-US" dirty="0" smtClean="0"/>
              <a:t>integration </a:t>
            </a:r>
            <a:r>
              <a:rPr lang="en-US" dirty="0"/>
              <a:t>of multiple data sources. </a:t>
            </a:r>
            <a:endParaRPr lang="en-US" dirty="0" smtClean="0"/>
          </a:p>
          <a:p>
            <a:r>
              <a:rPr lang="en-US" dirty="0" smtClean="0"/>
              <a:t>In </a:t>
            </a:r>
            <a:r>
              <a:rPr lang="en-US" dirty="0"/>
              <a:t>order to ensure correct credit is given, </a:t>
            </a:r>
            <a:r>
              <a:rPr lang="en-US" dirty="0" err="1"/>
              <a:t>NowNews</a:t>
            </a:r>
            <a:r>
              <a:rPr lang="en-US" dirty="0"/>
              <a:t> wants </a:t>
            </a:r>
            <a:r>
              <a:rPr lang="en-US" dirty="0" smtClean="0"/>
              <a:t>to </a:t>
            </a:r>
            <a:r>
              <a:rPr lang="en-US" dirty="0"/>
              <a:t>provide a central acknowledgments list that recognizes all the people and data sources that contribute to all the various articles and information that it publishes. </a:t>
            </a:r>
          </a:p>
          <a:p>
            <a:endParaRPr lang="en-US" dirty="0"/>
          </a:p>
        </p:txBody>
      </p:sp>
    </p:spTree>
    <p:extLst>
      <p:ext uri="{BB962C8B-B14F-4D97-AF65-F5344CB8AC3E}">
        <p14:creationId xmlns:p14="http://schemas.microsoft.com/office/powerpoint/2010/main" val="517159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smtClean="0"/>
              <a:t>Case: Reproducibility </a:t>
            </a:r>
            <a:endParaRPr lang="en-US" dirty="0"/>
          </a:p>
        </p:txBody>
      </p:sp>
      <p:sp>
        <p:nvSpPr>
          <p:cNvPr id="3" name="Content Placeholder 2"/>
          <p:cNvSpPr>
            <a:spLocks noGrp="1"/>
          </p:cNvSpPr>
          <p:nvPr>
            <p:ph idx="1"/>
          </p:nvPr>
        </p:nvSpPr>
        <p:spPr/>
        <p:txBody>
          <a:bodyPr/>
          <a:lstStyle/>
          <a:p>
            <a:r>
              <a:rPr lang="en-US" dirty="0" smtClean="0"/>
              <a:t>When </a:t>
            </a:r>
            <a:r>
              <a:rPr lang="en-US" dirty="0" err="1"/>
              <a:t>GovStat</a:t>
            </a:r>
            <a:r>
              <a:rPr lang="en-US" dirty="0"/>
              <a:t> releases new statistics the current article needs an updated figure. </a:t>
            </a:r>
            <a:endParaRPr lang="en-US" dirty="0" smtClean="0"/>
          </a:p>
          <a:p>
            <a:r>
              <a:rPr lang="en-US" dirty="0" smtClean="0"/>
              <a:t>However</a:t>
            </a:r>
            <a:r>
              <a:rPr lang="en-US" dirty="0"/>
              <a:t>, Alice has left the organization so it isn’t clear how the figure was created. </a:t>
            </a:r>
            <a:endParaRPr lang="en-US" dirty="0" smtClean="0"/>
          </a:p>
          <a:p>
            <a:r>
              <a:rPr lang="en-US" dirty="0" smtClean="0"/>
              <a:t>A </a:t>
            </a:r>
            <a:r>
              <a:rPr lang="en-US" dirty="0"/>
              <a:t>new data cruncher would like to reproduce what Alice did to create the updated figure. </a:t>
            </a:r>
          </a:p>
          <a:p>
            <a:endParaRPr lang="en-US" dirty="0"/>
          </a:p>
        </p:txBody>
      </p:sp>
    </p:spTree>
    <p:extLst>
      <p:ext uri="{BB962C8B-B14F-4D97-AF65-F5344CB8AC3E}">
        <p14:creationId xmlns:p14="http://schemas.microsoft.com/office/powerpoint/2010/main" val="2775233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smtClean="0"/>
              <a:t>Case: Publication </a:t>
            </a:r>
            <a:r>
              <a:rPr lang="en-US" dirty="0"/>
              <a:t>Embargo </a:t>
            </a:r>
          </a:p>
        </p:txBody>
      </p:sp>
      <p:sp>
        <p:nvSpPr>
          <p:cNvPr id="3" name="Content Placeholder 2"/>
          <p:cNvSpPr>
            <a:spLocks noGrp="1"/>
          </p:cNvSpPr>
          <p:nvPr>
            <p:ph idx="1"/>
          </p:nvPr>
        </p:nvSpPr>
        <p:spPr/>
        <p:txBody>
          <a:bodyPr>
            <a:normAutofit fontScale="92500" lnSpcReduction="10000"/>
          </a:bodyPr>
          <a:lstStyle/>
          <a:p>
            <a:r>
              <a:rPr lang="en-US" dirty="0" err="1" smtClean="0"/>
              <a:t>GovStat</a:t>
            </a:r>
            <a:r>
              <a:rPr lang="en-US" dirty="0" smtClean="0"/>
              <a:t> </a:t>
            </a:r>
            <a:r>
              <a:rPr lang="en-US" dirty="0"/>
              <a:t>releases its data early to a select set of organizations including </a:t>
            </a:r>
            <a:r>
              <a:rPr lang="en-US" dirty="0" err="1"/>
              <a:t>NowNews</a:t>
            </a:r>
            <a:r>
              <a:rPr lang="en-US" dirty="0"/>
              <a:t>, so that they can prepare articles that are timed to the release of the employment data. </a:t>
            </a:r>
            <a:endParaRPr lang="en-US" dirty="0" smtClean="0"/>
          </a:p>
          <a:p>
            <a:r>
              <a:rPr lang="en-US" dirty="0" smtClean="0"/>
              <a:t>This </a:t>
            </a:r>
            <a:r>
              <a:rPr lang="en-US" dirty="0"/>
              <a:t>data is confidential until after the embargo period has elapsed. </a:t>
            </a:r>
            <a:endParaRPr lang="en-US" dirty="0" smtClean="0"/>
          </a:p>
          <a:p>
            <a:r>
              <a:rPr lang="en-US" dirty="0" smtClean="0"/>
              <a:t>Somehow</a:t>
            </a:r>
            <a:r>
              <a:rPr lang="en-US" dirty="0"/>
              <a:t>, Bob’s article on the statistics is published before that embargo. </a:t>
            </a:r>
            <a:endParaRPr lang="en-US" dirty="0" smtClean="0"/>
          </a:p>
          <a:p>
            <a:r>
              <a:rPr lang="en-US" dirty="0" err="1" smtClean="0"/>
              <a:t>NowNews</a:t>
            </a:r>
            <a:r>
              <a:rPr lang="en-US" dirty="0" smtClean="0"/>
              <a:t> </a:t>
            </a:r>
            <a:r>
              <a:rPr lang="en-US" dirty="0"/>
              <a:t>wants to determine how the confidential data got released. </a:t>
            </a:r>
          </a:p>
          <a:p>
            <a:endParaRPr lang="en-US" dirty="0"/>
          </a:p>
        </p:txBody>
      </p:sp>
    </p:spTree>
    <p:extLst>
      <p:ext uri="{BB962C8B-B14F-4D97-AF65-F5344CB8AC3E}">
        <p14:creationId xmlns:p14="http://schemas.microsoft.com/office/powerpoint/2010/main" val="952518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Attribution</a:t>
            </a:r>
            <a:endParaRPr lang="en-US" dirty="0"/>
          </a:p>
        </p:txBody>
      </p:sp>
      <p:pic>
        <p:nvPicPr>
          <p:cNvPr id="4" name="Content Placeholder 3" descr="attribution.pdf"/>
          <p:cNvPicPr>
            <a:picLocks noGrp="1" noChangeAspect="1"/>
          </p:cNvPicPr>
          <p:nvPr>
            <p:ph idx="1"/>
          </p:nvPr>
        </p:nvPicPr>
        <p:blipFill>
          <a:blip r:embed="rId2">
            <a:extLst>
              <a:ext uri="{28A0092B-C50C-407E-A947-70E740481C1C}">
                <a14:useLocalDpi xmlns:a14="http://schemas.microsoft.com/office/drawing/2010/main" val="0"/>
              </a:ext>
            </a:extLst>
          </a:blip>
          <a:srcRect t="-178974" b="-178974"/>
          <a:stretch>
            <a:fillRect/>
          </a:stretch>
        </p:blipFill>
        <p:spPr/>
      </p:pic>
      <p:grpSp>
        <p:nvGrpSpPr>
          <p:cNvPr id="5" name="Group 4"/>
          <p:cNvGrpSpPr/>
          <p:nvPr/>
        </p:nvGrpSpPr>
        <p:grpSpPr>
          <a:xfrm>
            <a:off x="7543800" y="5364163"/>
            <a:ext cx="1600200" cy="1524000"/>
            <a:chOff x="0" y="5334000"/>
            <a:chExt cx="1600200" cy="1524000"/>
          </a:xfrm>
        </p:grpSpPr>
        <p:sp>
          <p:nvSpPr>
            <p:cNvPr id="6" name="Rounded Rectangle 5"/>
            <p:cNvSpPr/>
            <p:nvPr/>
          </p:nvSpPr>
          <p:spPr>
            <a:xfrm>
              <a:off x="0" y="5334000"/>
              <a:ext cx="1600200" cy="152400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5410200"/>
              <a:ext cx="1550139" cy="1447800"/>
              <a:chOff x="0" y="5410200"/>
              <a:chExt cx="1550139" cy="1447800"/>
            </a:xfrm>
          </p:grpSpPr>
          <p:grpSp>
            <p:nvGrpSpPr>
              <p:cNvPr id="8" name="Group 7"/>
              <p:cNvGrpSpPr/>
              <p:nvPr/>
            </p:nvGrpSpPr>
            <p:grpSpPr>
              <a:xfrm>
                <a:off x="0" y="5410200"/>
                <a:ext cx="762000" cy="1438275"/>
                <a:chOff x="-38100" y="4572000"/>
                <a:chExt cx="914400" cy="1600201"/>
              </a:xfrm>
            </p:grpSpPr>
            <p:sp>
              <p:nvSpPr>
                <p:cNvPr id="12" name="Regular Pentagon 11"/>
                <p:cNvSpPr/>
                <p:nvPr/>
              </p:nvSpPr>
              <p:spPr>
                <a:xfrm>
                  <a:off x="114300" y="4572000"/>
                  <a:ext cx="609600" cy="533399"/>
                </a:xfrm>
                <a:prstGeom prst="pentagon">
                  <a:avLst/>
                </a:prstGeom>
                <a:solidFill>
                  <a:srgbClr val="FDB2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endParaRPr>
                </a:p>
              </p:txBody>
            </p:sp>
            <p:sp>
              <p:nvSpPr>
                <p:cNvPr id="13" name="Rectangle 12"/>
                <p:cNvSpPr/>
                <p:nvPr/>
              </p:nvSpPr>
              <p:spPr>
                <a:xfrm>
                  <a:off x="38100" y="5257801"/>
                  <a:ext cx="762000" cy="380999"/>
                </a:xfrm>
                <a:prstGeom prst="rect">
                  <a:avLst/>
                </a:prstGeom>
                <a:solidFill>
                  <a:srgbClr val="9FB1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4" name="Oval 13"/>
                <p:cNvSpPr/>
                <p:nvPr/>
              </p:nvSpPr>
              <p:spPr>
                <a:xfrm>
                  <a:off x="-38100" y="5791201"/>
                  <a:ext cx="914400" cy="381000"/>
                </a:xfrm>
                <a:prstGeom prst="ellipse">
                  <a:avLst/>
                </a:prstGeom>
                <a:solidFill>
                  <a:srgbClr val="FFFC8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grpSp>
          <p:sp>
            <p:nvSpPr>
              <p:cNvPr id="9" name="TextBox 8"/>
              <p:cNvSpPr txBox="1"/>
              <p:nvPr/>
            </p:nvSpPr>
            <p:spPr>
              <a:xfrm>
                <a:off x="685800" y="5498068"/>
                <a:ext cx="723275" cy="369332"/>
              </a:xfrm>
              <a:prstGeom prst="rect">
                <a:avLst/>
              </a:prstGeom>
              <a:noFill/>
            </p:spPr>
            <p:txBody>
              <a:bodyPr wrap="none" rtlCol="0">
                <a:spAutoFit/>
              </a:bodyPr>
              <a:lstStyle/>
              <a:p>
                <a:r>
                  <a:rPr lang="en-US" dirty="0" smtClean="0"/>
                  <a:t>agent</a:t>
                </a:r>
                <a:endParaRPr lang="en-US" dirty="0"/>
              </a:p>
            </p:txBody>
          </p:sp>
          <p:sp>
            <p:nvSpPr>
              <p:cNvPr id="10" name="TextBox 9"/>
              <p:cNvSpPr txBox="1"/>
              <p:nvPr/>
            </p:nvSpPr>
            <p:spPr>
              <a:xfrm>
                <a:off x="685800" y="5993368"/>
                <a:ext cx="864339" cy="369332"/>
              </a:xfrm>
              <a:prstGeom prst="rect">
                <a:avLst/>
              </a:prstGeom>
              <a:noFill/>
            </p:spPr>
            <p:txBody>
              <a:bodyPr wrap="none" rtlCol="0">
                <a:spAutoFit/>
              </a:bodyPr>
              <a:lstStyle/>
              <a:p>
                <a:r>
                  <a:rPr lang="en-US" dirty="0" smtClean="0"/>
                  <a:t>activity</a:t>
                </a:r>
                <a:endParaRPr lang="en-US" dirty="0"/>
              </a:p>
            </p:txBody>
          </p:sp>
          <p:sp>
            <p:nvSpPr>
              <p:cNvPr id="11" name="TextBox 10"/>
              <p:cNvSpPr txBox="1"/>
              <p:nvPr/>
            </p:nvSpPr>
            <p:spPr>
              <a:xfrm>
                <a:off x="685800" y="6488668"/>
                <a:ext cx="731202" cy="369332"/>
              </a:xfrm>
              <a:prstGeom prst="rect">
                <a:avLst/>
              </a:prstGeom>
              <a:noFill/>
            </p:spPr>
            <p:txBody>
              <a:bodyPr wrap="none" rtlCol="0">
                <a:spAutoFit/>
              </a:bodyPr>
              <a:lstStyle/>
              <a:p>
                <a:r>
                  <a:rPr lang="en-US" dirty="0" smtClean="0"/>
                  <a:t>entity</a:t>
                </a:r>
                <a:endParaRPr lang="en-US" dirty="0"/>
              </a:p>
            </p:txBody>
          </p:sp>
        </p:grpSp>
      </p:grpSp>
    </p:spTree>
    <p:extLst>
      <p:ext uri="{BB962C8B-B14F-4D97-AF65-F5344CB8AC3E}">
        <p14:creationId xmlns:p14="http://schemas.microsoft.com/office/powerpoint/2010/main" val="14300366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a:t>
            </a:r>
            <a:endParaRPr lang="en-US" dirty="0"/>
          </a:p>
        </p:txBody>
      </p:sp>
      <p:pic>
        <p:nvPicPr>
          <p:cNvPr id="4" name="Content Placeholder 3" descr="wasDerivedFrom.pdf"/>
          <p:cNvPicPr>
            <a:picLocks noGrp="1" noChangeAspect="1"/>
          </p:cNvPicPr>
          <p:nvPr>
            <p:ph idx="1"/>
          </p:nvPr>
        </p:nvPicPr>
        <p:blipFill>
          <a:blip r:embed="rId2">
            <a:extLst>
              <a:ext uri="{28A0092B-C50C-407E-A947-70E740481C1C}">
                <a14:useLocalDpi xmlns:a14="http://schemas.microsoft.com/office/drawing/2010/main" val="0"/>
              </a:ext>
            </a:extLst>
          </a:blip>
          <a:srcRect t="-31205" b="-31205"/>
          <a:stretch>
            <a:fillRect/>
          </a:stretch>
        </p:blipFill>
        <p:spPr/>
      </p:pic>
      <p:grpSp>
        <p:nvGrpSpPr>
          <p:cNvPr id="5" name="Group 4"/>
          <p:cNvGrpSpPr/>
          <p:nvPr/>
        </p:nvGrpSpPr>
        <p:grpSpPr>
          <a:xfrm>
            <a:off x="7543800" y="5364163"/>
            <a:ext cx="1600200" cy="1524000"/>
            <a:chOff x="0" y="5334000"/>
            <a:chExt cx="1600200" cy="1524000"/>
          </a:xfrm>
        </p:grpSpPr>
        <p:sp>
          <p:nvSpPr>
            <p:cNvPr id="6" name="Rounded Rectangle 5"/>
            <p:cNvSpPr/>
            <p:nvPr/>
          </p:nvSpPr>
          <p:spPr>
            <a:xfrm>
              <a:off x="0" y="5334000"/>
              <a:ext cx="1600200" cy="152400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5410200"/>
              <a:ext cx="1550139" cy="1447800"/>
              <a:chOff x="0" y="5410200"/>
              <a:chExt cx="1550139" cy="1447800"/>
            </a:xfrm>
          </p:grpSpPr>
          <p:grpSp>
            <p:nvGrpSpPr>
              <p:cNvPr id="8" name="Group 7"/>
              <p:cNvGrpSpPr/>
              <p:nvPr/>
            </p:nvGrpSpPr>
            <p:grpSpPr>
              <a:xfrm>
                <a:off x="0" y="5410200"/>
                <a:ext cx="762000" cy="1438275"/>
                <a:chOff x="-38100" y="4572000"/>
                <a:chExt cx="914400" cy="1600201"/>
              </a:xfrm>
            </p:grpSpPr>
            <p:sp>
              <p:nvSpPr>
                <p:cNvPr id="12" name="Regular Pentagon 11"/>
                <p:cNvSpPr/>
                <p:nvPr/>
              </p:nvSpPr>
              <p:spPr>
                <a:xfrm>
                  <a:off x="114300" y="4572000"/>
                  <a:ext cx="609600" cy="533399"/>
                </a:xfrm>
                <a:prstGeom prst="pentagon">
                  <a:avLst/>
                </a:prstGeom>
                <a:solidFill>
                  <a:srgbClr val="FDB2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endParaRPr>
                </a:p>
              </p:txBody>
            </p:sp>
            <p:sp>
              <p:nvSpPr>
                <p:cNvPr id="13" name="Rectangle 12"/>
                <p:cNvSpPr/>
                <p:nvPr/>
              </p:nvSpPr>
              <p:spPr>
                <a:xfrm>
                  <a:off x="38100" y="5257801"/>
                  <a:ext cx="762000" cy="380999"/>
                </a:xfrm>
                <a:prstGeom prst="rect">
                  <a:avLst/>
                </a:prstGeom>
                <a:solidFill>
                  <a:srgbClr val="9FB1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4" name="Oval 13"/>
                <p:cNvSpPr/>
                <p:nvPr/>
              </p:nvSpPr>
              <p:spPr>
                <a:xfrm>
                  <a:off x="-38100" y="5791201"/>
                  <a:ext cx="914400" cy="381000"/>
                </a:xfrm>
                <a:prstGeom prst="ellipse">
                  <a:avLst/>
                </a:prstGeom>
                <a:solidFill>
                  <a:srgbClr val="FFFC8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grpSp>
          <p:sp>
            <p:nvSpPr>
              <p:cNvPr id="9" name="TextBox 8"/>
              <p:cNvSpPr txBox="1"/>
              <p:nvPr/>
            </p:nvSpPr>
            <p:spPr>
              <a:xfrm>
                <a:off x="685800" y="5498068"/>
                <a:ext cx="723275" cy="369332"/>
              </a:xfrm>
              <a:prstGeom prst="rect">
                <a:avLst/>
              </a:prstGeom>
              <a:noFill/>
            </p:spPr>
            <p:txBody>
              <a:bodyPr wrap="none" rtlCol="0">
                <a:spAutoFit/>
              </a:bodyPr>
              <a:lstStyle/>
              <a:p>
                <a:r>
                  <a:rPr lang="en-US" dirty="0" smtClean="0"/>
                  <a:t>agent</a:t>
                </a:r>
                <a:endParaRPr lang="en-US" dirty="0"/>
              </a:p>
            </p:txBody>
          </p:sp>
          <p:sp>
            <p:nvSpPr>
              <p:cNvPr id="10" name="TextBox 9"/>
              <p:cNvSpPr txBox="1"/>
              <p:nvPr/>
            </p:nvSpPr>
            <p:spPr>
              <a:xfrm>
                <a:off x="685800" y="5993368"/>
                <a:ext cx="864339" cy="369332"/>
              </a:xfrm>
              <a:prstGeom prst="rect">
                <a:avLst/>
              </a:prstGeom>
              <a:noFill/>
            </p:spPr>
            <p:txBody>
              <a:bodyPr wrap="none" rtlCol="0">
                <a:spAutoFit/>
              </a:bodyPr>
              <a:lstStyle/>
              <a:p>
                <a:r>
                  <a:rPr lang="en-US" dirty="0" smtClean="0"/>
                  <a:t>activity</a:t>
                </a:r>
                <a:endParaRPr lang="en-US" dirty="0"/>
              </a:p>
            </p:txBody>
          </p:sp>
          <p:sp>
            <p:nvSpPr>
              <p:cNvPr id="11" name="TextBox 10"/>
              <p:cNvSpPr txBox="1"/>
              <p:nvPr/>
            </p:nvSpPr>
            <p:spPr>
              <a:xfrm>
                <a:off x="685800" y="6488668"/>
                <a:ext cx="731202" cy="369332"/>
              </a:xfrm>
              <a:prstGeom prst="rect">
                <a:avLst/>
              </a:prstGeom>
              <a:noFill/>
            </p:spPr>
            <p:txBody>
              <a:bodyPr wrap="none" rtlCol="0">
                <a:spAutoFit/>
              </a:bodyPr>
              <a:lstStyle/>
              <a:p>
                <a:r>
                  <a:rPr lang="en-US" dirty="0" smtClean="0"/>
                  <a:t>entity</a:t>
                </a:r>
                <a:endParaRPr lang="en-US" dirty="0"/>
              </a:p>
            </p:txBody>
          </p:sp>
        </p:grpSp>
      </p:grpSp>
    </p:spTree>
    <p:extLst>
      <p:ext uri="{BB962C8B-B14F-4D97-AF65-F5344CB8AC3E}">
        <p14:creationId xmlns:p14="http://schemas.microsoft.com/office/powerpoint/2010/main" val="41046150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Notion of Provenance </a:t>
            </a:r>
          </a:p>
          <a:p>
            <a:r>
              <a:rPr lang="en-US" dirty="0" smtClean="0"/>
              <a:t>Examples of Provenance</a:t>
            </a:r>
          </a:p>
          <a:p>
            <a:r>
              <a:rPr lang="en-US" dirty="0" smtClean="0"/>
              <a:t>W3C Provenance Working Group</a:t>
            </a:r>
          </a:p>
          <a:p>
            <a:r>
              <a:rPr lang="en-US" dirty="0" smtClean="0"/>
              <a:t>PROV</a:t>
            </a:r>
            <a:endParaRPr lang="en-US" dirty="0" smtClean="0"/>
          </a:p>
          <a:p>
            <a:r>
              <a:rPr lang="en-US" dirty="0" smtClean="0"/>
              <a:t>Provenance Recipes</a:t>
            </a:r>
          </a:p>
          <a:p>
            <a:r>
              <a:rPr lang="en-US" dirty="0" smtClean="0"/>
              <a:t>Tools / Management</a:t>
            </a:r>
          </a:p>
          <a:p>
            <a:r>
              <a:rPr lang="en-US" dirty="0" smtClean="0"/>
              <a:t>Summary</a:t>
            </a:r>
            <a:endParaRPr lang="en-US" dirty="0" smtClean="0"/>
          </a:p>
          <a:p>
            <a:r>
              <a:rPr lang="en-US" dirty="0" smtClean="0"/>
              <a:t>Hands-on</a:t>
            </a:r>
          </a:p>
          <a:p>
            <a:endParaRPr lang="en-US" dirty="0"/>
          </a:p>
        </p:txBody>
      </p:sp>
    </p:spTree>
    <p:extLst>
      <p:ext uri="{BB962C8B-B14F-4D97-AF65-F5344CB8AC3E}">
        <p14:creationId xmlns:p14="http://schemas.microsoft.com/office/powerpoint/2010/main" val="2374500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 Chain</a:t>
            </a:r>
            <a:endParaRPr lang="en-US" dirty="0"/>
          </a:p>
        </p:txBody>
      </p:sp>
      <p:pic>
        <p:nvPicPr>
          <p:cNvPr id="4" name="Content Placeholder 3" descr="derivationChain.pdf"/>
          <p:cNvPicPr>
            <a:picLocks noGrp="1" noChangeAspect="1"/>
          </p:cNvPicPr>
          <p:nvPr>
            <p:ph idx="1"/>
          </p:nvPr>
        </p:nvPicPr>
        <p:blipFill>
          <a:blip r:embed="rId2">
            <a:extLst>
              <a:ext uri="{28A0092B-C50C-407E-A947-70E740481C1C}">
                <a14:useLocalDpi xmlns:a14="http://schemas.microsoft.com/office/drawing/2010/main" val="0"/>
              </a:ext>
            </a:extLst>
          </a:blip>
          <a:srcRect t="-65175" b="-65175"/>
          <a:stretch>
            <a:fillRect/>
          </a:stretch>
        </p:blipFill>
        <p:spPr/>
      </p:pic>
      <p:grpSp>
        <p:nvGrpSpPr>
          <p:cNvPr id="5" name="Group 4"/>
          <p:cNvGrpSpPr/>
          <p:nvPr/>
        </p:nvGrpSpPr>
        <p:grpSpPr>
          <a:xfrm>
            <a:off x="7543800" y="5364163"/>
            <a:ext cx="1600200" cy="1524000"/>
            <a:chOff x="0" y="5334000"/>
            <a:chExt cx="1600200" cy="1524000"/>
          </a:xfrm>
        </p:grpSpPr>
        <p:sp>
          <p:nvSpPr>
            <p:cNvPr id="6" name="Rounded Rectangle 5"/>
            <p:cNvSpPr/>
            <p:nvPr/>
          </p:nvSpPr>
          <p:spPr>
            <a:xfrm>
              <a:off x="0" y="5334000"/>
              <a:ext cx="1600200" cy="152400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5410200"/>
              <a:ext cx="1550139" cy="1447800"/>
              <a:chOff x="0" y="5410200"/>
              <a:chExt cx="1550139" cy="1447800"/>
            </a:xfrm>
          </p:grpSpPr>
          <p:grpSp>
            <p:nvGrpSpPr>
              <p:cNvPr id="8" name="Group 7"/>
              <p:cNvGrpSpPr/>
              <p:nvPr/>
            </p:nvGrpSpPr>
            <p:grpSpPr>
              <a:xfrm>
                <a:off x="0" y="5410200"/>
                <a:ext cx="762000" cy="1438275"/>
                <a:chOff x="-38100" y="4572000"/>
                <a:chExt cx="914400" cy="1600201"/>
              </a:xfrm>
            </p:grpSpPr>
            <p:sp>
              <p:nvSpPr>
                <p:cNvPr id="12" name="Regular Pentagon 11"/>
                <p:cNvSpPr/>
                <p:nvPr/>
              </p:nvSpPr>
              <p:spPr>
                <a:xfrm>
                  <a:off x="114300" y="4572000"/>
                  <a:ext cx="609600" cy="533399"/>
                </a:xfrm>
                <a:prstGeom prst="pentagon">
                  <a:avLst/>
                </a:prstGeom>
                <a:solidFill>
                  <a:srgbClr val="FDB2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endParaRPr>
                </a:p>
              </p:txBody>
            </p:sp>
            <p:sp>
              <p:nvSpPr>
                <p:cNvPr id="13" name="Rectangle 12"/>
                <p:cNvSpPr/>
                <p:nvPr/>
              </p:nvSpPr>
              <p:spPr>
                <a:xfrm>
                  <a:off x="38100" y="5257801"/>
                  <a:ext cx="762000" cy="380999"/>
                </a:xfrm>
                <a:prstGeom prst="rect">
                  <a:avLst/>
                </a:prstGeom>
                <a:solidFill>
                  <a:srgbClr val="9FB1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4" name="Oval 13"/>
                <p:cNvSpPr/>
                <p:nvPr/>
              </p:nvSpPr>
              <p:spPr>
                <a:xfrm>
                  <a:off x="-38100" y="5791201"/>
                  <a:ext cx="914400" cy="381000"/>
                </a:xfrm>
                <a:prstGeom prst="ellipse">
                  <a:avLst/>
                </a:prstGeom>
                <a:solidFill>
                  <a:srgbClr val="FFFC8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grpSp>
          <p:sp>
            <p:nvSpPr>
              <p:cNvPr id="9" name="TextBox 8"/>
              <p:cNvSpPr txBox="1"/>
              <p:nvPr/>
            </p:nvSpPr>
            <p:spPr>
              <a:xfrm>
                <a:off x="685800" y="5498068"/>
                <a:ext cx="723275" cy="369332"/>
              </a:xfrm>
              <a:prstGeom prst="rect">
                <a:avLst/>
              </a:prstGeom>
              <a:noFill/>
            </p:spPr>
            <p:txBody>
              <a:bodyPr wrap="none" rtlCol="0">
                <a:spAutoFit/>
              </a:bodyPr>
              <a:lstStyle/>
              <a:p>
                <a:r>
                  <a:rPr lang="en-US" dirty="0" smtClean="0"/>
                  <a:t>agent</a:t>
                </a:r>
                <a:endParaRPr lang="en-US" dirty="0"/>
              </a:p>
            </p:txBody>
          </p:sp>
          <p:sp>
            <p:nvSpPr>
              <p:cNvPr id="10" name="TextBox 9"/>
              <p:cNvSpPr txBox="1"/>
              <p:nvPr/>
            </p:nvSpPr>
            <p:spPr>
              <a:xfrm>
                <a:off x="685800" y="5993368"/>
                <a:ext cx="864339" cy="369332"/>
              </a:xfrm>
              <a:prstGeom prst="rect">
                <a:avLst/>
              </a:prstGeom>
              <a:noFill/>
            </p:spPr>
            <p:txBody>
              <a:bodyPr wrap="none" rtlCol="0">
                <a:spAutoFit/>
              </a:bodyPr>
              <a:lstStyle/>
              <a:p>
                <a:r>
                  <a:rPr lang="en-US" dirty="0" smtClean="0"/>
                  <a:t>activity</a:t>
                </a:r>
                <a:endParaRPr lang="en-US" dirty="0"/>
              </a:p>
            </p:txBody>
          </p:sp>
          <p:sp>
            <p:nvSpPr>
              <p:cNvPr id="11" name="TextBox 10"/>
              <p:cNvSpPr txBox="1"/>
              <p:nvPr/>
            </p:nvSpPr>
            <p:spPr>
              <a:xfrm>
                <a:off x="685800" y="6488668"/>
                <a:ext cx="731202" cy="369332"/>
              </a:xfrm>
              <a:prstGeom prst="rect">
                <a:avLst/>
              </a:prstGeom>
              <a:noFill/>
            </p:spPr>
            <p:txBody>
              <a:bodyPr wrap="none" rtlCol="0">
                <a:spAutoFit/>
              </a:bodyPr>
              <a:lstStyle/>
              <a:p>
                <a:r>
                  <a:rPr lang="en-US" dirty="0" smtClean="0"/>
                  <a:t>entity</a:t>
                </a:r>
                <a:endParaRPr lang="en-US" dirty="0"/>
              </a:p>
            </p:txBody>
          </p:sp>
        </p:grpSp>
      </p:grpSp>
    </p:spTree>
    <p:extLst>
      <p:ext uri="{BB962C8B-B14F-4D97-AF65-F5344CB8AC3E}">
        <p14:creationId xmlns:p14="http://schemas.microsoft.com/office/powerpoint/2010/main" val="16370475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Writing Article</a:t>
            </a:r>
            <a:endParaRPr lang="en-US" dirty="0"/>
          </a:p>
        </p:txBody>
      </p:sp>
      <p:pic>
        <p:nvPicPr>
          <p:cNvPr id="4" name="Content Placeholder 3" descr="process.pdf"/>
          <p:cNvPicPr>
            <a:picLocks noGrp="1" noChangeAspect="1"/>
          </p:cNvPicPr>
          <p:nvPr>
            <p:ph idx="1"/>
          </p:nvPr>
        </p:nvPicPr>
        <p:blipFill>
          <a:blip r:embed="rId2">
            <a:extLst>
              <a:ext uri="{28A0092B-C50C-407E-A947-70E740481C1C}">
                <a14:useLocalDpi xmlns:a14="http://schemas.microsoft.com/office/drawing/2010/main" val="0"/>
              </a:ext>
            </a:extLst>
          </a:blip>
          <a:srcRect t="-32494" b="-32494"/>
          <a:stretch>
            <a:fillRect/>
          </a:stretch>
        </p:blipFill>
        <p:spPr>
          <a:xfrm>
            <a:off x="457200" y="1239998"/>
            <a:ext cx="8229600" cy="4525963"/>
          </a:xfrm>
        </p:spPr>
      </p:pic>
      <p:grpSp>
        <p:nvGrpSpPr>
          <p:cNvPr id="5" name="Group 4"/>
          <p:cNvGrpSpPr/>
          <p:nvPr/>
        </p:nvGrpSpPr>
        <p:grpSpPr>
          <a:xfrm>
            <a:off x="7543800" y="5364163"/>
            <a:ext cx="1600200" cy="1524000"/>
            <a:chOff x="0" y="5334000"/>
            <a:chExt cx="1600200" cy="1524000"/>
          </a:xfrm>
        </p:grpSpPr>
        <p:sp>
          <p:nvSpPr>
            <p:cNvPr id="6" name="Rounded Rectangle 5"/>
            <p:cNvSpPr/>
            <p:nvPr/>
          </p:nvSpPr>
          <p:spPr>
            <a:xfrm>
              <a:off x="0" y="5334000"/>
              <a:ext cx="1600200" cy="152400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5410200"/>
              <a:ext cx="1550139" cy="1447800"/>
              <a:chOff x="0" y="5410200"/>
              <a:chExt cx="1550139" cy="1447800"/>
            </a:xfrm>
          </p:grpSpPr>
          <p:grpSp>
            <p:nvGrpSpPr>
              <p:cNvPr id="8" name="Group 7"/>
              <p:cNvGrpSpPr/>
              <p:nvPr/>
            </p:nvGrpSpPr>
            <p:grpSpPr>
              <a:xfrm>
                <a:off x="0" y="5410200"/>
                <a:ext cx="762000" cy="1438275"/>
                <a:chOff x="-38100" y="4572000"/>
                <a:chExt cx="914400" cy="1600201"/>
              </a:xfrm>
            </p:grpSpPr>
            <p:sp>
              <p:nvSpPr>
                <p:cNvPr id="12" name="Regular Pentagon 11"/>
                <p:cNvSpPr/>
                <p:nvPr/>
              </p:nvSpPr>
              <p:spPr>
                <a:xfrm>
                  <a:off x="114300" y="4572000"/>
                  <a:ext cx="609600" cy="533399"/>
                </a:xfrm>
                <a:prstGeom prst="pentagon">
                  <a:avLst/>
                </a:prstGeom>
                <a:solidFill>
                  <a:srgbClr val="FDB2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endParaRPr>
                </a:p>
              </p:txBody>
            </p:sp>
            <p:sp>
              <p:nvSpPr>
                <p:cNvPr id="13" name="Rectangle 12"/>
                <p:cNvSpPr/>
                <p:nvPr/>
              </p:nvSpPr>
              <p:spPr>
                <a:xfrm>
                  <a:off x="38100" y="5257801"/>
                  <a:ext cx="762000" cy="380999"/>
                </a:xfrm>
                <a:prstGeom prst="rect">
                  <a:avLst/>
                </a:prstGeom>
                <a:solidFill>
                  <a:srgbClr val="9FB1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4" name="Oval 13"/>
                <p:cNvSpPr/>
                <p:nvPr/>
              </p:nvSpPr>
              <p:spPr>
                <a:xfrm>
                  <a:off x="-38100" y="5791201"/>
                  <a:ext cx="914400" cy="381000"/>
                </a:xfrm>
                <a:prstGeom prst="ellipse">
                  <a:avLst/>
                </a:prstGeom>
                <a:solidFill>
                  <a:srgbClr val="FFFC8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grpSp>
          <p:sp>
            <p:nvSpPr>
              <p:cNvPr id="9" name="TextBox 8"/>
              <p:cNvSpPr txBox="1"/>
              <p:nvPr/>
            </p:nvSpPr>
            <p:spPr>
              <a:xfrm>
                <a:off x="685800" y="5498068"/>
                <a:ext cx="723275" cy="369332"/>
              </a:xfrm>
              <a:prstGeom prst="rect">
                <a:avLst/>
              </a:prstGeom>
              <a:noFill/>
            </p:spPr>
            <p:txBody>
              <a:bodyPr wrap="none" rtlCol="0">
                <a:spAutoFit/>
              </a:bodyPr>
              <a:lstStyle/>
              <a:p>
                <a:r>
                  <a:rPr lang="en-US" dirty="0" smtClean="0"/>
                  <a:t>agent</a:t>
                </a:r>
                <a:endParaRPr lang="en-US" dirty="0"/>
              </a:p>
            </p:txBody>
          </p:sp>
          <p:sp>
            <p:nvSpPr>
              <p:cNvPr id="10" name="TextBox 9"/>
              <p:cNvSpPr txBox="1"/>
              <p:nvPr/>
            </p:nvSpPr>
            <p:spPr>
              <a:xfrm>
                <a:off x="685800" y="5993368"/>
                <a:ext cx="864339" cy="369332"/>
              </a:xfrm>
              <a:prstGeom prst="rect">
                <a:avLst/>
              </a:prstGeom>
              <a:noFill/>
            </p:spPr>
            <p:txBody>
              <a:bodyPr wrap="none" rtlCol="0">
                <a:spAutoFit/>
              </a:bodyPr>
              <a:lstStyle/>
              <a:p>
                <a:r>
                  <a:rPr lang="en-US" dirty="0" smtClean="0"/>
                  <a:t>activity</a:t>
                </a:r>
                <a:endParaRPr lang="en-US" dirty="0"/>
              </a:p>
            </p:txBody>
          </p:sp>
          <p:sp>
            <p:nvSpPr>
              <p:cNvPr id="11" name="TextBox 10"/>
              <p:cNvSpPr txBox="1"/>
              <p:nvPr/>
            </p:nvSpPr>
            <p:spPr>
              <a:xfrm>
                <a:off x="685800" y="6488668"/>
                <a:ext cx="731202" cy="369332"/>
              </a:xfrm>
              <a:prstGeom prst="rect">
                <a:avLst/>
              </a:prstGeom>
              <a:noFill/>
            </p:spPr>
            <p:txBody>
              <a:bodyPr wrap="none" rtlCol="0">
                <a:spAutoFit/>
              </a:bodyPr>
              <a:lstStyle/>
              <a:p>
                <a:r>
                  <a:rPr lang="en-US" dirty="0" smtClean="0"/>
                  <a:t>entity</a:t>
                </a:r>
                <a:endParaRPr lang="en-US" dirty="0"/>
              </a:p>
            </p:txBody>
          </p:sp>
        </p:grpSp>
      </p:grpSp>
    </p:spTree>
    <p:extLst>
      <p:ext uri="{BB962C8B-B14F-4D97-AF65-F5344CB8AC3E}">
        <p14:creationId xmlns:p14="http://schemas.microsoft.com/office/powerpoint/2010/main" val="33173104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Start and End Times</a:t>
            </a:r>
            <a:endParaRPr lang="en-US" dirty="0"/>
          </a:p>
        </p:txBody>
      </p:sp>
      <p:pic>
        <p:nvPicPr>
          <p:cNvPr id="4" name="Content Placeholder 3" descr="attime.pdf"/>
          <p:cNvPicPr>
            <a:picLocks noGrp="1" noChangeAspect="1"/>
          </p:cNvPicPr>
          <p:nvPr>
            <p:ph idx="1"/>
          </p:nvPr>
        </p:nvPicPr>
        <p:blipFill>
          <a:blip r:embed="rId2">
            <a:extLst>
              <a:ext uri="{28A0092B-C50C-407E-A947-70E740481C1C}">
                <a14:useLocalDpi xmlns:a14="http://schemas.microsoft.com/office/drawing/2010/main" val="0"/>
              </a:ext>
            </a:extLst>
          </a:blip>
          <a:srcRect t="-15487" b="-15487"/>
          <a:stretch>
            <a:fillRect/>
          </a:stretch>
        </p:blipFill>
        <p:spPr/>
      </p:pic>
      <p:grpSp>
        <p:nvGrpSpPr>
          <p:cNvPr id="5" name="Group 4"/>
          <p:cNvGrpSpPr/>
          <p:nvPr/>
        </p:nvGrpSpPr>
        <p:grpSpPr>
          <a:xfrm>
            <a:off x="7543800" y="5364163"/>
            <a:ext cx="1600200" cy="1524000"/>
            <a:chOff x="0" y="5334000"/>
            <a:chExt cx="1600200" cy="1524000"/>
          </a:xfrm>
        </p:grpSpPr>
        <p:sp>
          <p:nvSpPr>
            <p:cNvPr id="6" name="Rounded Rectangle 5"/>
            <p:cNvSpPr/>
            <p:nvPr/>
          </p:nvSpPr>
          <p:spPr>
            <a:xfrm>
              <a:off x="0" y="5334000"/>
              <a:ext cx="1600200" cy="152400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5410200"/>
              <a:ext cx="1550139" cy="1447800"/>
              <a:chOff x="0" y="5410200"/>
              <a:chExt cx="1550139" cy="1447800"/>
            </a:xfrm>
          </p:grpSpPr>
          <p:grpSp>
            <p:nvGrpSpPr>
              <p:cNvPr id="8" name="Group 7"/>
              <p:cNvGrpSpPr/>
              <p:nvPr/>
            </p:nvGrpSpPr>
            <p:grpSpPr>
              <a:xfrm>
                <a:off x="0" y="5410200"/>
                <a:ext cx="762000" cy="1438275"/>
                <a:chOff x="-38100" y="4572000"/>
                <a:chExt cx="914400" cy="1600201"/>
              </a:xfrm>
            </p:grpSpPr>
            <p:sp>
              <p:nvSpPr>
                <p:cNvPr id="12" name="Regular Pentagon 11"/>
                <p:cNvSpPr/>
                <p:nvPr/>
              </p:nvSpPr>
              <p:spPr>
                <a:xfrm>
                  <a:off x="114300" y="4572000"/>
                  <a:ext cx="609600" cy="533399"/>
                </a:xfrm>
                <a:prstGeom prst="pentagon">
                  <a:avLst/>
                </a:prstGeom>
                <a:solidFill>
                  <a:srgbClr val="FDB2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endParaRPr>
                </a:p>
              </p:txBody>
            </p:sp>
            <p:sp>
              <p:nvSpPr>
                <p:cNvPr id="13" name="Rectangle 12"/>
                <p:cNvSpPr/>
                <p:nvPr/>
              </p:nvSpPr>
              <p:spPr>
                <a:xfrm>
                  <a:off x="38100" y="5257801"/>
                  <a:ext cx="762000" cy="380999"/>
                </a:xfrm>
                <a:prstGeom prst="rect">
                  <a:avLst/>
                </a:prstGeom>
                <a:solidFill>
                  <a:srgbClr val="9FB1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4" name="Oval 13"/>
                <p:cNvSpPr/>
                <p:nvPr/>
              </p:nvSpPr>
              <p:spPr>
                <a:xfrm>
                  <a:off x="-38100" y="5791201"/>
                  <a:ext cx="914400" cy="381000"/>
                </a:xfrm>
                <a:prstGeom prst="ellipse">
                  <a:avLst/>
                </a:prstGeom>
                <a:solidFill>
                  <a:srgbClr val="FFFC8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grpSp>
          <p:sp>
            <p:nvSpPr>
              <p:cNvPr id="9" name="TextBox 8"/>
              <p:cNvSpPr txBox="1"/>
              <p:nvPr/>
            </p:nvSpPr>
            <p:spPr>
              <a:xfrm>
                <a:off x="685800" y="5498068"/>
                <a:ext cx="723275" cy="369332"/>
              </a:xfrm>
              <a:prstGeom prst="rect">
                <a:avLst/>
              </a:prstGeom>
              <a:noFill/>
            </p:spPr>
            <p:txBody>
              <a:bodyPr wrap="none" rtlCol="0">
                <a:spAutoFit/>
              </a:bodyPr>
              <a:lstStyle/>
              <a:p>
                <a:r>
                  <a:rPr lang="en-US" dirty="0" smtClean="0"/>
                  <a:t>agent</a:t>
                </a:r>
                <a:endParaRPr lang="en-US" dirty="0"/>
              </a:p>
            </p:txBody>
          </p:sp>
          <p:sp>
            <p:nvSpPr>
              <p:cNvPr id="10" name="TextBox 9"/>
              <p:cNvSpPr txBox="1"/>
              <p:nvPr/>
            </p:nvSpPr>
            <p:spPr>
              <a:xfrm>
                <a:off x="685800" y="5993368"/>
                <a:ext cx="864339" cy="369332"/>
              </a:xfrm>
              <a:prstGeom prst="rect">
                <a:avLst/>
              </a:prstGeom>
              <a:noFill/>
            </p:spPr>
            <p:txBody>
              <a:bodyPr wrap="none" rtlCol="0">
                <a:spAutoFit/>
              </a:bodyPr>
              <a:lstStyle/>
              <a:p>
                <a:r>
                  <a:rPr lang="en-US" dirty="0" smtClean="0"/>
                  <a:t>activity</a:t>
                </a:r>
                <a:endParaRPr lang="en-US" dirty="0"/>
              </a:p>
            </p:txBody>
          </p:sp>
          <p:sp>
            <p:nvSpPr>
              <p:cNvPr id="11" name="TextBox 10"/>
              <p:cNvSpPr txBox="1"/>
              <p:nvPr/>
            </p:nvSpPr>
            <p:spPr>
              <a:xfrm>
                <a:off x="685800" y="6488668"/>
                <a:ext cx="731202" cy="369332"/>
              </a:xfrm>
              <a:prstGeom prst="rect">
                <a:avLst/>
              </a:prstGeom>
              <a:noFill/>
            </p:spPr>
            <p:txBody>
              <a:bodyPr wrap="none" rtlCol="0">
                <a:spAutoFit/>
              </a:bodyPr>
              <a:lstStyle/>
              <a:p>
                <a:r>
                  <a:rPr lang="en-US" dirty="0" smtClean="0"/>
                  <a:t>entity</a:t>
                </a:r>
                <a:endParaRPr lang="en-US" dirty="0"/>
              </a:p>
            </p:txBody>
          </p:sp>
        </p:grpSp>
      </p:grpSp>
    </p:spTree>
    <p:extLst>
      <p:ext uri="{BB962C8B-B14F-4D97-AF65-F5344CB8AC3E}">
        <p14:creationId xmlns:p14="http://schemas.microsoft.com/office/powerpoint/2010/main" val="7576217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atajournalism.pdf"/>
          <p:cNvPicPr>
            <a:picLocks noGrp="1" noChangeAspect="1"/>
          </p:cNvPicPr>
          <p:nvPr>
            <p:ph idx="1"/>
          </p:nvPr>
        </p:nvPicPr>
        <p:blipFill>
          <a:blip r:embed="rId2">
            <a:extLst>
              <a:ext uri="{28A0092B-C50C-407E-A947-70E740481C1C}">
                <a14:useLocalDpi xmlns:a14="http://schemas.microsoft.com/office/drawing/2010/main" val="0"/>
              </a:ext>
            </a:extLst>
          </a:blip>
          <a:srcRect l="-8011" r="-8011"/>
          <a:stretch>
            <a:fillRect/>
          </a:stretch>
        </p:blipFill>
        <p:spPr>
          <a:xfrm>
            <a:off x="-927090" y="151664"/>
            <a:ext cx="11139260" cy="6126164"/>
          </a:xfrm>
        </p:spPr>
      </p:pic>
    </p:spTree>
    <p:extLst>
      <p:ext uri="{BB962C8B-B14F-4D97-AF65-F5344CB8AC3E}">
        <p14:creationId xmlns:p14="http://schemas.microsoft.com/office/powerpoint/2010/main" val="38986006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W3C Provenance Working Group</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100389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4864" b="4864"/>
          <a:stretch>
            <a:fillRect/>
          </a:stretch>
        </p:blipFill>
        <p:spPr/>
      </p:pic>
      <p:pic>
        <p:nvPicPr>
          <p:cNvPr id="5" name="Picture 4" descr="sw-prov-blu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271" y="1600200"/>
            <a:ext cx="2713527" cy="507530"/>
          </a:xfrm>
          <a:prstGeom prst="rect">
            <a:avLst/>
          </a:prstGeom>
        </p:spPr>
      </p:pic>
    </p:spTree>
    <p:extLst>
      <p:ext uri="{BB962C8B-B14F-4D97-AF65-F5344CB8AC3E}">
        <p14:creationId xmlns:p14="http://schemas.microsoft.com/office/powerpoint/2010/main" val="7782438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 Family of Specifications</a:t>
            </a:r>
            <a:endParaRPr lang="en-US" dirty="0"/>
          </a:p>
        </p:txBody>
      </p:sp>
      <p:pic>
        <p:nvPicPr>
          <p:cNvPr id="9" name="Content Placeholder 8" descr="family.png"/>
          <p:cNvPicPr>
            <a:picLocks noGrp="1" noChangeAspect="1"/>
          </p:cNvPicPr>
          <p:nvPr>
            <p:ph idx="1"/>
          </p:nvPr>
        </p:nvPicPr>
        <p:blipFill>
          <a:blip r:embed="rId2">
            <a:extLst>
              <a:ext uri="{28A0092B-C50C-407E-A947-70E740481C1C}">
                <a14:useLocalDpi xmlns:a14="http://schemas.microsoft.com/office/drawing/2010/main" val="0"/>
              </a:ext>
            </a:extLst>
          </a:blip>
          <a:srcRect l="-11743" r="-11743"/>
          <a:stretch>
            <a:fillRect/>
          </a:stretch>
        </p:blipFill>
        <p:spPr/>
      </p:pic>
    </p:spTree>
    <p:extLst>
      <p:ext uri="{BB962C8B-B14F-4D97-AF65-F5344CB8AC3E}">
        <p14:creationId xmlns:p14="http://schemas.microsoft.com/office/powerpoint/2010/main" val="1729736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PROV</a:t>
            </a:r>
            <a:endParaRPr lang="en-US" dirty="0"/>
          </a:p>
        </p:txBody>
      </p:sp>
      <p:sp>
        <p:nvSpPr>
          <p:cNvPr id="5" name="Text Placeholder 4"/>
          <p:cNvSpPr>
            <a:spLocks noGrp="1"/>
          </p:cNvSpPr>
          <p:nvPr>
            <p:ph type="body" idx="1"/>
          </p:nvPr>
        </p:nvSpPr>
        <p:spPr/>
        <p:txBody>
          <a:bodyPr/>
          <a:lstStyle/>
          <a:p>
            <a:endParaRPr lang="en-US"/>
          </a:p>
        </p:txBody>
      </p:sp>
      <p:pic>
        <p:nvPicPr>
          <p:cNvPr id="6" name="Picture 5" descr="sw-prov-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507" y="4576582"/>
            <a:ext cx="2713527" cy="507530"/>
          </a:xfrm>
          <a:prstGeom prst="rect">
            <a:avLst/>
          </a:prstGeom>
        </p:spPr>
      </p:pic>
    </p:spTree>
    <p:extLst>
      <p:ext uri="{BB962C8B-B14F-4D97-AF65-F5344CB8AC3E}">
        <p14:creationId xmlns:p14="http://schemas.microsoft.com/office/powerpoint/2010/main" val="7861936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Core Classes</a:t>
            </a:r>
            <a:endParaRPr lang="en-US" dirty="0"/>
          </a:p>
        </p:txBody>
      </p:sp>
      <p:pic>
        <p:nvPicPr>
          <p:cNvPr id="11" name="Picture 10" descr="agent-draw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58" y="5176105"/>
            <a:ext cx="4074613" cy="670635"/>
          </a:xfrm>
          <a:prstGeom prst="rect">
            <a:avLst/>
          </a:prstGeom>
        </p:spPr>
      </p:pic>
      <p:pic>
        <p:nvPicPr>
          <p:cNvPr id="3" name="Picture 2" descr="activity-draw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58" y="3669950"/>
            <a:ext cx="4074613" cy="538540"/>
          </a:xfrm>
          <a:prstGeom prst="rect">
            <a:avLst/>
          </a:prstGeom>
        </p:spPr>
      </p:pic>
      <p:pic>
        <p:nvPicPr>
          <p:cNvPr id="4" name="Picture 3" descr="entity-draw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58" y="2163795"/>
            <a:ext cx="4074613" cy="538540"/>
          </a:xfrm>
          <a:prstGeom prst="rect">
            <a:avLst/>
          </a:prstGeom>
        </p:spPr>
      </p:pic>
      <p:sp>
        <p:nvSpPr>
          <p:cNvPr id="5" name="Rectangle 4"/>
          <p:cNvSpPr/>
          <p:nvPr/>
        </p:nvSpPr>
        <p:spPr>
          <a:xfrm>
            <a:off x="2703033" y="5172854"/>
            <a:ext cx="5220658" cy="830997"/>
          </a:xfrm>
          <a:prstGeom prst="rect">
            <a:avLst/>
          </a:prstGeom>
        </p:spPr>
        <p:txBody>
          <a:bodyPr wrap="square">
            <a:spAutoFit/>
          </a:bodyPr>
          <a:lstStyle/>
          <a:p>
            <a:r>
              <a:rPr lang="en-US" sz="2400" baseline="30000" dirty="0" smtClean="0"/>
              <a:t>An agent is something that bears some form of responsibility for an activity taking place, for the existence of an entity, or for another agent’s activity.</a:t>
            </a:r>
            <a:endParaRPr lang="en-US" sz="2400" dirty="0"/>
          </a:p>
        </p:txBody>
      </p:sp>
      <p:sp>
        <p:nvSpPr>
          <p:cNvPr id="7" name="Rectangle 6"/>
          <p:cNvSpPr/>
          <p:nvPr/>
        </p:nvSpPr>
        <p:spPr>
          <a:xfrm>
            <a:off x="2703033" y="3704614"/>
            <a:ext cx="4572000" cy="1077218"/>
          </a:xfrm>
          <a:prstGeom prst="rect">
            <a:avLst/>
          </a:prstGeom>
        </p:spPr>
        <p:txBody>
          <a:bodyPr>
            <a:spAutoFit/>
          </a:bodyPr>
          <a:lstStyle/>
          <a:p>
            <a:r>
              <a:rPr lang="en-US" sz="2400" baseline="30000" dirty="0"/>
              <a:t>An activity is something that occurs over a period of time and acts upon or with </a:t>
            </a:r>
            <a:r>
              <a:rPr lang="en-US" sz="2400" baseline="30000" dirty="0" err="1"/>
              <a:t>enti</a:t>
            </a:r>
            <a:r>
              <a:rPr lang="en-US" sz="2400" baseline="30000" dirty="0"/>
              <a:t>- ties; it may include consuming, processing, transforming, modifying, relocating, using, or generating entities.</a:t>
            </a:r>
            <a:endParaRPr lang="en-US" sz="2400" dirty="0"/>
          </a:p>
        </p:txBody>
      </p:sp>
      <p:sp>
        <p:nvSpPr>
          <p:cNvPr id="8" name="Rectangle 7"/>
          <p:cNvSpPr/>
          <p:nvPr/>
        </p:nvSpPr>
        <p:spPr>
          <a:xfrm>
            <a:off x="2703033" y="2253920"/>
            <a:ext cx="4572000" cy="830997"/>
          </a:xfrm>
          <a:prstGeom prst="rect">
            <a:avLst/>
          </a:prstGeom>
        </p:spPr>
        <p:txBody>
          <a:bodyPr>
            <a:spAutoFit/>
          </a:bodyPr>
          <a:lstStyle/>
          <a:p>
            <a:r>
              <a:rPr lang="en-US" sz="2400" baseline="30000" dirty="0"/>
              <a:t>An entity is a physical, digital, conceptual, or other kind of thing with some fixed aspects; entities may be real or imaginary.</a:t>
            </a:r>
            <a:endParaRPr lang="en-US" sz="2400" dirty="0"/>
          </a:p>
        </p:txBody>
      </p:sp>
    </p:spTree>
    <p:extLst>
      <p:ext uri="{BB962C8B-B14F-4D97-AF65-F5344CB8AC3E}">
        <p14:creationId xmlns:p14="http://schemas.microsoft.com/office/powerpoint/2010/main" val="34402532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Views of Provenance</a:t>
            </a:r>
            <a:endParaRPr lang="en-US" dirty="0"/>
          </a:p>
        </p:txBody>
      </p:sp>
      <p:pic>
        <p:nvPicPr>
          <p:cNvPr id="4" name="Content Placeholder 3" descr="views.png"/>
          <p:cNvPicPr>
            <a:picLocks noGrp="1" noChangeAspect="1"/>
          </p:cNvPicPr>
          <p:nvPr>
            <p:ph idx="1"/>
          </p:nvPr>
        </p:nvPicPr>
        <p:blipFill>
          <a:blip r:embed="rId2">
            <a:extLst>
              <a:ext uri="{28A0092B-C50C-407E-A947-70E740481C1C}">
                <a14:useLocalDpi xmlns:a14="http://schemas.microsoft.com/office/drawing/2010/main" val="0"/>
              </a:ext>
            </a:extLst>
          </a:blip>
          <a:srcRect l="-39216" r="-39216"/>
          <a:stretch>
            <a:fillRect/>
          </a:stretch>
        </p:blipFill>
        <p:spPr/>
      </p:pic>
    </p:spTree>
    <p:extLst>
      <p:ext uri="{BB962C8B-B14F-4D97-AF65-F5344CB8AC3E}">
        <p14:creationId xmlns:p14="http://schemas.microsoft.com/office/powerpoint/2010/main" val="8546173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rovbook-2013-07-08.png"/>
          <p:cNvPicPr>
            <a:picLocks noChangeAspect="1"/>
          </p:cNvPicPr>
          <p:nvPr/>
        </p:nvPicPr>
        <p:blipFill>
          <a:blip r:embed="rId2">
            <a:extLst>
              <a:ext uri="{28A0092B-C50C-407E-A947-70E740481C1C}">
                <a14:useLocalDpi xmlns:a14="http://schemas.microsoft.com/office/drawing/2010/main" val="0"/>
              </a:ext>
            </a:extLst>
          </a:blip>
          <a:srcRect l="890" r="890"/>
          <a:stretch>
            <a:fillRect/>
          </a:stretch>
        </p:blipFill>
        <p:spPr>
          <a:xfrm rot="20878490">
            <a:off x="275429" y="1693512"/>
            <a:ext cx="4038600" cy="4525963"/>
          </a:xfrm>
          <a:prstGeom prst="rect">
            <a:avLst/>
          </a:prstGeom>
        </p:spPr>
      </p:pic>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4294967295"/>
          </p:nvPr>
        </p:nvSpPr>
        <p:spPr>
          <a:xfrm>
            <a:off x="0" y="1600200"/>
            <a:ext cx="8229600" cy="4525963"/>
          </a:xfrm>
        </p:spPr>
        <p:txBody>
          <a:bodyPr/>
          <a:lstStyle/>
          <a:p>
            <a:endParaRPr lang="en-US" dirty="0" smtClean="0"/>
          </a:p>
          <a:p>
            <a:endParaRPr lang="en-US" dirty="0"/>
          </a:p>
          <a:p>
            <a:endParaRPr lang="en-US" dirty="0"/>
          </a:p>
        </p:txBody>
      </p:sp>
      <p:pic>
        <p:nvPicPr>
          <p:cNvPr id="6" name="Picture 5"/>
          <p:cNvPicPr>
            <a:picLocks noChangeAspect="1"/>
          </p:cNvPicPr>
          <p:nvPr/>
        </p:nvPicPr>
        <p:blipFill>
          <a:blip r:embed="rId3"/>
          <a:stretch>
            <a:fillRect/>
          </a:stretch>
        </p:blipFill>
        <p:spPr>
          <a:xfrm rot="490667">
            <a:off x="6184548" y="1272121"/>
            <a:ext cx="5918904" cy="4624423"/>
          </a:xfrm>
          <a:prstGeom prst="rect">
            <a:avLst/>
          </a:prstGeom>
        </p:spPr>
      </p:pic>
      <p:pic>
        <p:nvPicPr>
          <p:cNvPr id="7" name="Picture 6"/>
          <p:cNvPicPr>
            <a:picLocks noChangeAspect="1"/>
          </p:cNvPicPr>
          <p:nvPr/>
        </p:nvPicPr>
        <p:blipFill>
          <a:blip r:embed="rId4"/>
          <a:stretch>
            <a:fillRect/>
          </a:stretch>
        </p:blipFill>
        <p:spPr>
          <a:xfrm rot="756536">
            <a:off x="3753328" y="2520720"/>
            <a:ext cx="5422956" cy="4438790"/>
          </a:xfrm>
          <a:prstGeom prst="rect">
            <a:avLst/>
          </a:prstGeom>
        </p:spPr>
      </p:pic>
      <p:pic>
        <p:nvPicPr>
          <p:cNvPr id="5" name="Picture 4"/>
          <p:cNvPicPr>
            <a:picLocks noChangeAspect="1"/>
          </p:cNvPicPr>
          <p:nvPr/>
        </p:nvPicPr>
        <p:blipFill>
          <a:blip r:embed="rId5"/>
          <a:stretch>
            <a:fillRect/>
          </a:stretch>
        </p:blipFill>
        <p:spPr>
          <a:xfrm rot="661204">
            <a:off x="2340648" y="3653899"/>
            <a:ext cx="4801086" cy="4944528"/>
          </a:xfrm>
          <a:prstGeom prst="rect">
            <a:avLst/>
          </a:prstGeom>
        </p:spPr>
      </p:pic>
    </p:spTree>
    <p:extLst>
      <p:ext uri="{BB962C8B-B14F-4D97-AF65-F5344CB8AC3E}">
        <p14:creationId xmlns:p14="http://schemas.microsoft.com/office/powerpoint/2010/main" val="38779758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UML View of PROV Core</a:t>
            </a:r>
            <a:endParaRPr lang="en-US" dirty="0"/>
          </a:p>
        </p:txBody>
      </p:sp>
      <p:pic>
        <p:nvPicPr>
          <p:cNvPr id="4" name="Content Placeholder 3"/>
          <p:cNvPicPr>
            <a:picLocks noGrp="1" noChangeAspect="1"/>
          </p:cNvPicPr>
          <p:nvPr>
            <p:ph idx="1"/>
          </p:nvPr>
        </p:nvPicPr>
        <p:blipFill>
          <a:blip r:embed="rId2"/>
          <a:srcRect l="-19240" r="-19240"/>
          <a:stretch>
            <a:fillRect/>
          </a:stretch>
        </p:blipFill>
        <p:spPr/>
      </p:pic>
    </p:spTree>
    <p:extLst>
      <p:ext uri="{BB962C8B-B14F-4D97-AF65-F5344CB8AC3E}">
        <p14:creationId xmlns:p14="http://schemas.microsoft.com/office/powerpoint/2010/main" val="33750137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Structure for PROV</a:t>
            </a:r>
            <a:endParaRPr lang="en-US" dirty="0"/>
          </a:p>
        </p:txBody>
      </p:sp>
      <p:pic>
        <p:nvPicPr>
          <p:cNvPr id="5" name="Content Placeholder 4"/>
          <p:cNvPicPr>
            <a:picLocks noGrp="1" noChangeAspect="1"/>
          </p:cNvPicPr>
          <p:nvPr>
            <p:ph idx="1"/>
          </p:nvPr>
        </p:nvPicPr>
        <p:blipFill>
          <a:blip r:embed="rId2"/>
          <a:srcRect l="-1980" r="-1980"/>
          <a:stretch>
            <a:fillRect/>
          </a:stretch>
        </p:blipFill>
        <p:spPr/>
      </p:pic>
    </p:spTree>
    <p:extLst>
      <p:ext uri="{BB962C8B-B14F-4D97-AF65-F5344CB8AC3E}">
        <p14:creationId xmlns:p14="http://schemas.microsoft.com/office/powerpoint/2010/main" val="42095388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Core </a:t>
            </a:r>
            <a:r>
              <a:rPr lang="en-US" dirty="0" err="1" smtClean="0"/>
              <a:t>vs</a:t>
            </a:r>
            <a:r>
              <a:rPr lang="en-US" dirty="0" smtClean="0"/>
              <a:t> Extended</a:t>
            </a:r>
            <a:endParaRPr lang="en-US" dirty="0"/>
          </a:p>
        </p:txBody>
      </p:sp>
      <p:pic>
        <p:nvPicPr>
          <p:cNvPr id="5" name="Picture 4"/>
          <p:cNvPicPr>
            <a:picLocks noChangeAspect="1"/>
          </p:cNvPicPr>
          <p:nvPr/>
        </p:nvPicPr>
        <p:blipFill>
          <a:blip r:embed="rId2"/>
          <a:stretch>
            <a:fillRect/>
          </a:stretch>
        </p:blipFill>
        <p:spPr>
          <a:xfrm>
            <a:off x="5583001" y="3066955"/>
            <a:ext cx="2552700" cy="3365500"/>
          </a:xfrm>
          <a:prstGeom prst="rect">
            <a:avLst/>
          </a:prstGeom>
        </p:spPr>
      </p:pic>
      <p:pic>
        <p:nvPicPr>
          <p:cNvPr id="6" name="Picture 5"/>
          <p:cNvPicPr>
            <a:picLocks noChangeAspect="1"/>
          </p:cNvPicPr>
          <p:nvPr/>
        </p:nvPicPr>
        <p:blipFill>
          <a:blip r:embed="rId3"/>
          <a:stretch>
            <a:fillRect/>
          </a:stretch>
        </p:blipFill>
        <p:spPr>
          <a:xfrm>
            <a:off x="1174750" y="3066955"/>
            <a:ext cx="3390900" cy="3378200"/>
          </a:xfrm>
          <a:prstGeom prst="rect">
            <a:avLst/>
          </a:prstGeom>
        </p:spPr>
      </p:pic>
      <p:sp>
        <p:nvSpPr>
          <p:cNvPr id="7" name="TextBox 6"/>
          <p:cNvSpPr txBox="1"/>
          <p:nvPr/>
        </p:nvSpPr>
        <p:spPr>
          <a:xfrm rot="1808562">
            <a:off x="-48853" y="1993953"/>
            <a:ext cx="3009558" cy="523220"/>
          </a:xfrm>
          <a:prstGeom prst="rect">
            <a:avLst/>
          </a:prstGeom>
          <a:noFill/>
        </p:spPr>
        <p:txBody>
          <a:bodyPr wrap="none" rtlCol="0">
            <a:spAutoFit/>
          </a:bodyPr>
          <a:lstStyle/>
          <a:p>
            <a:r>
              <a:rPr lang="en-US" sz="2800" dirty="0" smtClean="0">
                <a:solidFill>
                  <a:srgbClr val="1F497D"/>
                </a:solidFill>
              </a:rPr>
              <a:t>Responsibility View</a:t>
            </a:r>
            <a:endParaRPr lang="en-US" sz="2800" dirty="0">
              <a:solidFill>
                <a:srgbClr val="1F497D"/>
              </a:solidFill>
            </a:endParaRPr>
          </a:p>
        </p:txBody>
      </p:sp>
      <p:sp>
        <p:nvSpPr>
          <p:cNvPr id="8" name="TextBox 7"/>
          <p:cNvSpPr txBox="1"/>
          <p:nvPr/>
        </p:nvSpPr>
        <p:spPr>
          <a:xfrm rot="1833839">
            <a:off x="2024545" y="2115545"/>
            <a:ext cx="2447104" cy="523220"/>
          </a:xfrm>
          <a:prstGeom prst="rect">
            <a:avLst/>
          </a:prstGeom>
          <a:noFill/>
        </p:spPr>
        <p:txBody>
          <a:bodyPr wrap="none" rtlCol="0">
            <a:spAutoFit/>
          </a:bodyPr>
          <a:lstStyle/>
          <a:p>
            <a:r>
              <a:rPr lang="en-US" sz="2800" dirty="0" smtClean="0">
                <a:solidFill>
                  <a:srgbClr val="1F497D"/>
                </a:solidFill>
              </a:rPr>
              <a:t>Data Flow View</a:t>
            </a:r>
            <a:endParaRPr lang="en-US" sz="2800" dirty="0">
              <a:solidFill>
                <a:srgbClr val="1F497D"/>
              </a:solidFill>
            </a:endParaRPr>
          </a:p>
        </p:txBody>
      </p:sp>
      <p:sp>
        <p:nvSpPr>
          <p:cNvPr id="9" name="TextBox 8"/>
          <p:cNvSpPr txBox="1"/>
          <p:nvPr/>
        </p:nvSpPr>
        <p:spPr>
          <a:xfrm rot="1575157">
            <a:off x="1376509" y="5521456"/>
            <a:ext cx="2018501" cy="523220"/>
          </a:xfrm>
          <a:prstGeom prst="rect">
            <a:avLst/>
          </a:prstGeom>
          <a:noFill/>
        </p:spPr>
        <p:txBody>
          <a:bodyPr wrap="none" rtlCol="0">
            <a:spAutoFit/>
          </a:bodyPr>
          <a:lstStyle/>
          <a:p>
            <a:r>
              <a:rPr lang="en-US" sz="2800" dirty="0" err="1" smtClean="0">
                <a:solidFill>
                  <a:srgbClr val="1F497D"/>
                </a:solidFill>
              </a:rPr>
              <a:t>ProcessView</a:t>
            </a:r>
            <a:endParaRPr lang="en-US" sz="2800" dirty="0">
              <a:solidFill>
                <a:srgbClr val="1F497D"/>
              </a:solidFill>
            </a:endParaRPr>
          </a:p>
        </p:txBody>
      </p:sp>
      <p:cxnSp>
        <p:nvCxnSpPr>
          <p:cNvPr id="11" name="Straight Arrow Connector 10"/>
          <p:cNvCxnSpPr/>
          <p:nvPr/>
        </p:nvCxnSpPr>
        <p:spPr>
          <a:xfrm>
            <a:off x="1174750" y="6725294"/>
            <a:ext cx="33909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583001" y="6725294"/>
            <a:ext cx="25527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72825" y="6403008"/>
            <a:ext cx="624803" cy="369332"/>
          </a:xfrm>
          <a:prstGeom prst="rect">
            <a:avLst/>
          </a:prstGeom>
          <a:noFill/>
        </p:spPr>
        <p:txBody>
          <a:bodyPr wrap="none" rtlCol="0">
            <a:spAutoFit/>
          </a:bodyPr>
          <a:lstStyle/>
          <a:p>
            <a:r>
              <a:rPr lang="en-US" dirty="0" smtClean="0"/>
              <a:t>Core</a:t>
            </a:r>
            <a:endParaRPr lang="en-US" dirty="0"/>
          </a:p>
        </p:txBody>
      </p:sp>
      <p:sp>
        <p:nvSpPr>
          <p:cNvPr id="15" name="TextBox 14"/>
          <p:cNvSpPr txBox="1"/>
          <p:nvPr/>
        </p:nvSpPr>
        <p:spPr>
          <a:xfrm>
            <a:off x="6483774" y="6403008"/>
            <a:ext cx="1068209" cy="369332"/>
          </a:xfrm>
          <a:prstGeom prst="rect">
            <a:avLst/>
          </a:prstGeom>
          <a:noFill/>
        </p:spPr>
        <p:txBody>
          <a:bodyPr wrap="none" rtlCol="0">
            <a:spAutoFit/>
          </a:bodyPr>
          <a:lstStyle/>
          <a:p>
            <a:r>
              <a:rPr lang="en-US" dirty="0" smtClean="0"/>
              <a:t>Extended</a:t>
            </a:r>
            <a:endParaRPr lang="en-US" dirty="0"/>
          </a:p>
        </p:txBody>
      </p:sp>
    </p:spTree>
    <p:extLst>
      <p:ext uri="{BB962C8B-B14F-4D97-AF65-F5344CB8AC3E}">
        <p14:creationId xmlns:p14="http://schemas.microsoft.com/office/powerpoint/2010/main" val="1113495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 1: Entities and Activities</a:t>
            </a:r>
            <a:endParaRPr lang="en-US" dirty="0"/>
          </a:p>
        </p:txBody>
      </p:sp>
      <p:pic>
        <p:nvPicPr>
          <p:cNvPr id="4" name="Content Placeholder 3"/>
          <p:cNvPicPr>
            <a:picLocks noGrp="1" noChangeAspect="1"/>
          </p:cNvPicPr>
          <p:nvPr>
            <p:ph idx="1"/>
          </p:nvPr>
        </p:nvPicPr>
        <p:blipFill>
          <a:blip r:embed="rId2"/>
          <a:srcRect l="-17420" r="-17420"/>
          <a:stretch>
            <a:fillRect/>
          </a:stretch>
        </p:blipFill>
        <p:spPr/>
      </p:pic>
    </p:spTree>
    <p:extLst>
      <p:ext uri="{BB962C8B-B14F-4D97-AF65-F5344CB8AC3E}">
        <p14:creationId xmlns:p14="http://schemas.microsoft.com/office/powerpoint/2010/main" val="5034915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2: Derivation</a:t>
            </a:r>
            <a:endParaRPr lang="en-US" dirty="0"/>
          </a:p>
        </p:txBody>
      </p:sp>
      <p:pic>
        <p:nvPicPr>
          <p:cNvPr id="4" name="Content Placeholder 3"/>
          <p:cNvPicPr>
            <a:picLocks noGrp="1" noChangeAspect="1"/>
          </p:cNvPicPr>
          <p:nvPr>
            <p:ph idx="1"/>
          </p:nvPr>
        </p:nvPicPr>
        <p:blipFill>
          <a:blip r:embed="rId2"/>
          <a:srcRect l="-1604" r="-1604"/>
          <a:stretch>
            <a:fillRect/>
          </a:stretch>
        </p:blipFill>
        <p:spPr/>
      </p:pic>
    </p:spTree>
    <p:extLst>
      <p:ext uri="{BB962C8B-B14F-4D97-AF65-F5344CB8AC3E}">
        <p14:creationId xmlns:p14="http://schemas.microsoft.com/office/powerpoint/2010/main" val="31316430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 3: Agents, Responsibility…</a:t>
            </a:r>
            <a:endParaRPr lang="en-US" dirty="0"/>
          </a:p>
        </p:txBody>
      </p:sp>
      <p:pic>
        <p:nvPicPr>
          <p:cNvPr id="4" name="Content Placeholder 3"/>
          <p:cNvPicPr>
            <a:picLocks noGrp="1" noChangeAspect="1"/>
          </p:cNvPicPr>
          <p:nvPr>
            <p:ph idx="1"/>
          </p:nvPr>
        </p:nvPicPr>
        <p:blipFill>
          <a:blip r:embed="rId2"/>
          <a:srcRect t="-5353" b="-5353"/>
          <a:stretch>
            <a:fillRect/>
          </a:stretch>
        </p:blipFill>
        <p:spPr/>
      </p:pic>
    </p:spTree>
    <p:extLst>
      <p:ext uri="{BB962C8B-B14F-4D97-AF65-F5344CB8AC3E}">
        <p14:creationId xmlns:p14="http://schemas.microsoft.com/office/powerpoint/2010/main" val="10789968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3: … and Influence</a:t>
            </a:r>
            <a:endParaRPr lang="en-US" dirty="0"/>
          </a:p>
        </p:txBody>
      </p:sp>
      <p:pic>
        <p:nvPicPr>
          <p:cNvPr id="4" name="Content Placeholder 3"/>
          <p:cNvPicPr>
            <a:picLocks noGrp="1" noChangeAspect="1"/>
          </p:cNvPicPr>
          <p:nvPr>
            <p:ph idx="1"/>
          </p:nvPr>
        </p:nvPicPr>
        <p:blipFill>
          <a:blip r:embed="rId2"/>
          <a:srcRect l="-28870" r="-28870"/>
          <a:stretch>
            <a:fillRect/>
          </a:stretch>
        </p:blipFill>
        <p:spPr/>
      </p:pic>
    </p:spTree>
    <p:extLst>
      <p:ext uri="{BB962C8B-B14F-4D97-AF65-F5344CB8AC3E}">
        <p14:creationId xmlns:p14="http://schemas.microsoft.com/office/powerpoint/2010/main" val="20258938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4: Bundles</a:t>
            </a:r>
            <a:endParaRPr lang="en-US" dirty="0"/>
          </a:p>
        </p:txBody>
      </p:sp>
      <p:pic>
        <p:nvPicPr>
          <p:cNvPr id="6" name="Content Placeholder 5"/>
          <p:cNvPicPr>
            <a:picLocks noGrp="1" noChangeAspect="1"/>
          </p:cNvPicPr>
          <p:nvPr>
            <p:ph sz="half" idx="1"/>
          </p:nvPr>
        </p:nvPicPr>
        <p:blipFill>
          <a:blip r:embed="rId2"/>
          <a:srcRect l="-26772" r="-26772"/>
          <a:stretch>
            <a:fillRect/>
          </a:stretch>
        </p:blipFill>
        <p:spPr/>
      </p:pic>
      <p:sp>
        <p:nvSpPr>
          <p:cNvPr id="5" name="Content Placeholder 4"/>
          <p:cNvSpPr>
            <a:spLocks noGrp="1"/>
          </p:cNvSpPr>
          <p:nvPr>
            <p:ph sz="half" idx="2"/>
          </p:nvPr>
        </p:nvSpPr>
        <p:spPr/>
        <p:txBody>
          <a:bodyPr/>
          <a:lstStyle/>
          <a:p>
            <a:r>
              <a:rPr lang="en-US" dirty="0" smtClean="0"/>
              <a:t>A Bundle is a named set of provenance assertions</a:t>
            </a:r>
          </a:p>
          <a:p>
            <a:r>
              <a:rPr lang="en-US" dirty="0" smtClean="0"/>
              <a:t>A Bundle is also an entity</a:t>
            </a:r>
          </a:p>
          <a:p>
            <a:r>
              <a:rPr lang="en-US" dirty="0" smtClean="0"/>
              <a:t>Its provenance can be expressed with PROV</a:t>
            </a:r>
            <a:endParaRPr lang="en-US" dirty="0"/>
          </a:p>
        </p:txBody>
      </p:sp>
    </p:spTree>
    <p:extLst>
      <p:ext uri="{BB962C8B-B14F-4D97-AF65-F5344CB8AC3E}">
        <p14:creationId xmlns:p14="http://schemas.microsoft.com/office/powerpoint/2010/main" val="5051566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5: Alternate Views</a:t>
            </a:r>
            <a:endParaRPr lang="en-US" dirty="0"/>
          </a:p>
        </p:txBody>
      </p:sp>
      <p:pic>
        <p:nvPicPr>
          <p:cNvPr id="4" name="Content Placeholder 3"/>
          <p:cNvPicPr>
            <a:picLocks noGrp="1" noChangeAspect="1"/>
          </p:cNvPicPr>
          <p:nvPr>
            <p:ph idx="4294967295"/>
          </p:nvPr>
        </p:nvPicPr>
        <p:blipFill>
          <a:blip r:embed="rId2"/>
          <a:srcRect t="-2814" b="-2814"/>
          <a:stretch>
            <a:fillRect/>
          </a:stretch>
        </p:blipFill>
        <p:spPr>
          <a:xfrm>
            <a:off x="2322135" y="2583456"/>
            <a:ext cx="4265146" cy="2345666"/>
          </a:xfrm>
        </p:spPr>
      </p:pic>
    </p:spTree>
    <p:extLst>
      <p:ext uri="{BB962C8B-B14F-4D97-AF65-F5344CB8AC3E}">
        <p14:creationId xmlns:p14="http://schemas.microsoft.com/office/powerpoint/2010/main" val="172233746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6: Collections</a:t>
            </a:r>
            <a:endParaRPr lang="en-US" dirty="0"/>
          </a:p>
        </p:txBody>
      </p:sp>
      <p:pic>
        <p:nvPicPr>
          <p:cNvPr id="4" name="Content Placeholder 3"/>
          <p:cNvPicPr>
            <a:picLocks noGrp="1" noChangeAspect="1"/>
          </p:cNvPicPr>
          <p:nvPr>
            <p:ph idx="1"/>
          </p:nvPr>
        </p:nvPicPr>
        <p:blipFill>
          <a:blip r:embed="rId2"/>
          <a:srcRect t="-86490" b="-86490"/>
          <a:stretch>
            <a:fillRect/>
          </a:stretch>
        </p:blipFill>
        <p:spPr/>
      </p:pic>
    </p:spTree>
    <p:extLst>
      <p:ext uri="{BB962C8B-B14F-4D97-AF65-F5344CB8AC3E}">
        <p14:creationId xmlns:p14="http://schemas.microsoft.com/office/powerpoint/2010/main" val="5885843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Data and Journalism</a:t>
            </a:r>
            <a:endParaRPr lang="en-US" dirty="0"/>
          </a:p>
        </p:txBody>
      </p:sp>
      <p:sp>
        <p:nvSpPr>
          <p:cNvPr id="3" name="Content Placeholder 2"/>
          <p:cNvSpPr>
            <a:spLocks noGrp="1"/>
          </p:cNvSpPr>
          <p:nvPr>
            <p:ph idx="1"/>
          </p:nvPr>
        </p:nvSpPr>
        <p:spPr/>
        <p:txBody>
          <a:bodyPr>
            <a:normAutofit/>
          </a:bodyPr>
          <a:lstStyle/>
          <a:p>
            <a:r>
              <a:rPr lang="en-US" dirty="0" smtClean="0"/>
              <a:t>Data journalism ethos: to </a:t>
            </a:r>
            <a:r>
              <a:rPr lang="en-US" dirty="0"/>
              <a:t>expose the data and methods used to produce news </a:t>
            </a:r>
            <a:r>
              <a:rPr lang="en-US" dirty="0" smtClean="0"/>
              <a:t>items</a:t>
            </a:r>
          </a:p>
          <a:p>
            <a:r>
              <a:rPr lang="en-US" dirty="0" smtClean="0"/>
              <a:t>Data </a:t>
            </a:r>
            <a:r>
              <a:rPr lang="en-US" dirty="0"/>
              <a:t>wrangling can introduce errors, </a:t>
            </a:r>
            <a:r>
              <a:rPr lang="en-US" dirty="0">
                <a:solidFill>
                  <a:srgbClr val="3366FF"/>
                </a:solidFill>
              </a:rPr>
              <a:t>data journalists should care about the validity of </a:t>
            </a:r>
            <a:r>
              <a:rPr lang="en-US" dirty="0" smtClean="0">
                <a:solidFill>
                  <a:srgbClr val="3366FF"/>
                </a:solidFill>
              </a:rPr>
              <a:t>data; provenance </a:t>
            </a:r>
            <a:r>
              <a:rPr lang="en-US" dirty="0">
                <a:solidFill>
                  <a:srgbClr val="3366FF"/>
                </a:solidFill>
              </a:rPr>
              <a:t>of data should include its primary source, but also all the transformational steps performed by anyone</a:t>
            </a:r>
            <a:r>
              <a:rPr lang="en-US" dirty="0" smtClean="0"/>
              <a:t>.</a:t>
            </a:r>
          </a:p>
          <a:p>
            <a:pPr marL="0" indent="0">
              <a:buNone/>
            </a:pPr>
            <a:r>
              <a:rPr lang="en-US" dirty="0" smtClean="0"/>
              <a:t>   </a:t>
            </a:r>
            <a:endParaRPr lang="en-US" dirty="0"/>
          </a:p>
          <a:p>
            <a:endParaRPr lang="en-US" dirty="0"/>
          </a:p>
        </p:txBody>
      </p:sp>
      <p:pic>
        <p:nvPicPr>
          <p:cNvPr id="4" name="Picture 3"/>
          <p:cNvPicPr>
            <a:picLocks noChangeAspect="1"/>
          </p:cNvPicPr>
          <p:nvPr/>
        </p:nvPicPr>
        <p:blipFill>
          <a:blip r:embed="rId3"/>
          <a:stretch>
            <a:fillRect/>
          </a:stretch>
        </p:blipFill>
        <p:spPr>
          <a:xfrm>
            <a:off x="5556852" y="5641126"/>
            <a:ext cx="3440439" cy="1169749"/>
          </a:xfrm>
          <a:prstGeom prst="rect">
            <a:avLst/>
          </a:prstGeom>
        </p:spPr>
      </p:pic>
      <p:sp>
        <p:nvSpPr>
          <p:cNvPr id="5" name="Rectangle 4"/>
          <p:cNvSpPr/>
          <p:nvPr/>
        </p:nvSpPr>
        <p:spPr>
          <a:xfrm>
            <a:off x="0" y="5960421"/>
            <a:ext cx="6172076" cy="923330"/>
          </a:xfrm>
          <a:prstGeom prst="rect">
            <a:avLst/>
          </a:prstGeom>
        </p:spPr>
        <p:txBody>
          <a:bodyPr wrap="square">
            <a:spAutoFit/>
          </a:bodyPr>
          <a:lstStyle/>
          <a:p>
            <a:r>
              <a:rPr lang="en-US" dirty="0">
                <a:hlinkClick r:id="rId4"/>
              </a:rPr>
              <a:t>http://datadrivenjournalism.net/featured_projects/</a:t>
            </a:r>
            <a:r>
              <a:rPr lang="en-US" dirty="0" smtClean="0">
                <a:hlinkClick r:id="rId4"/>
              </a:rPr>
              <a:t>how_spending_stories_spots_errors_in_public_spending</a:t>
            </a:r>
            <a:endParaRPr lang="en-US" dirty="0" smtClean="0"/>
          </a:p>
          <a:p>
            <a:endParaRPr lang="en-US" dirty="0"/>
          </a:p>
        </p:txBody>
      </p:sp>
    </p:spTree>
    <p:extLst>
      <p:ext uri="{BB962C8B-B14F-4D97-AF65-F5344CB8AC3E}">
        <p14:creationId xmlns:p14="http://schemas.microsoft.com/office/powerpoint/2010/main" val="9396102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Binary Relations</a:t>
            </a:r>
            <a:endParaRPr lang="en-US" dirty="0"/>
          </a:p>
        </p:txBody>
      </p:sp>
      <p:pic>
        <p:nvPicPr>
          <p:cNvPr id="4" name="Content Placeholder 3"/>
          <p:cNvPicPr>
            <a:picLocks noGrp="1" noChangeAspect="1"/>
          </p:cNvPicPr>
          <p:nvPr>
            <p:ph idx="1"/>
          </p:nvPr>
        </p:nvPicPr>
        <p:blipFill>
          <a:blip r:embed="rId2"/>
          <a:srcRect l="-26002" r="-26002"/>
          <a:stretch>
            <a:fillRect/>
          </a:stretch>
        </p:blipFill>
        <p:spPr/>
      </p:pic>
      <p:sp>
        <p:nvSpPr>
          <p:cNvPr id="5" name="Rectangle 4"/>
          <p:cNvSpPr/>
          <p:nvPr/>
        </p:nvSpPr>
        <p:spPr>
          <a:xfrm>
            <a:off x="-257995" y="3234297"/>
            <a:ext cx="3631800" cy="32342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816189" y="3234297"/>
            <a:ext cx="3631800" cy="32342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916756" y="3313665"/>
            <a:ext cx="3922376" cy="10976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264361" y="3313665"/>
            <a:ext cx="3922376" cy="10976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73591" y="4226855"/>
            <a:ext cx="2916605" cy="1569660"/>
          </a:xfrm>
          <a:prstGeom prst="rect">
            <a:avLst/>
          </a:prstGeom>
          <a:noFill/>
        </p:spPr>
        <p:txBody>
          <a:bodyPr wrap="square" rtlCol="0">
            <a:spAutoFit/>
          </a:bodyPr>
          <a:lstStyle/>
          <a:p>
            <a:r>
              <a:rPr lang="en-US" sz="2400" dirty="0" smtClean="0"/>
              <a:t>In UML, Association Classes are  introduced to express n-</a:t>
            </a:r>
            <a:r>
              <a:rPr lang="en-US" sz="2400" dirty="0" err="1" smtClean="0"/>
              <a:t>ary</a:t>
            </a:r>
            <a:r>
              <a:rPr lang="en-US" sz="2400" dirty="0"/>
              <a:t> relations </a:t>
            </a:r>
          </a:p>
        </p:txBody>
      </p:sp>
    </p:spTree>
    <p:extLst>
      <p:ext uri="{BB962C8B-B14F-4D97-AF65-F5344CB8AC3E}">
        <p14:creationId xmlns:p14="http://schemas.microsoft.com/office/powerpoint/2010/main" val="12128554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Directed Qualified Pattern</a:t>
            </a:r>
            <a:endParaRPr lang="en-US" dirty="0"/>
          </a:p>
        </p:txBody>
      </p:sp>
      <p:pic>
        <p:nvPicPr>
          <p:cNvPr id="4" name="Content Placeholder 3"/>
          <p:cNvPicPr>
            <a:picLocks noGrp="1" noChangeAspect="1"/>
          </p:cNvPicPr>
          <p:nvPr>
            <p:ph sz="half" idx="1"/>
          </p:nvPr>
        </p:nvPicPr>
        <p:blipFill>
          <a:blip r:embed="rId2"/>
          <a:srcRect t="-122509" b="-122509"/>
          <a:stretch>
            <a:fillRect/>
          </a:stretch>
        </p:blipFill>
        <p:spPr>
          <a:xfrm>
            <a:off x="-195832" y="1257552"/>
            <a:ext cx="4691632" cy="5257800"/>
          </a:xfrm>
        </p:spPr>
      </p:pic>
      <p:sp>
        <p:nvSpPr>
          <p:cNvPr id="5" name="Content Placeholder 4"/>
          <p:cNvSpPr>
            <a:spLocks noGrp="1"/>
          </p:cNvSpPr>
          <p:nvPr>
            <p:ph sz="half" idx="2"/>
          </p:nvPr>
        </p:nvSpPr>
        <p:spPr/>
        <p:txBody>
          <a:bodyPr>
            <a:normAutofit lnSpcReduction="10000"/>
          </a:bodyPr>
          <a:lstStyle/>
          <a:p>
            <a:r>
              <a:rPr lang="en-US" dirty="0" smtClean="0"/>
              <a:t>A convention to express n-</a:t>
            </a:r>
            <a:r>
              <a:rPr lang="en-US" dirty="0" err="1" smtClean="0"/>
              <a:t>ary</a:t>
            </a:r>
            <a:r>
              <a:rPr lang="en-US" dirty="0" smtClean="0"/>
              <a:t> relations in RDF</a:t>
            </a:r>
          </a:p>
          <a:p>
            <a:r>
              <a:rPr lang="en-US" dirty="0" smtClean="0"/>
              <a:t>Flows in the same direction as the unqualified binary relation</a:t>
            </a:r>
          </a:p>
          <a:p>
            <a:r>
              <a:rPr lang="en-US" dirty="0" smtClean="0"/>
              <a:t>Introduces an explicit resource from which extra information can be hooked</a:t>
            </a:r>
          </a:p>
          <a:p>
            <a:endParaRPr lang="en-US" dirty="0"/>
          </a:p>
        </p:txBody>
      </p:sp>
    </p:spTree>
    <p:extLst>
      <p:ext uri="{BB962C8B-B14F-4D97-AF65-F5344CB8AC3E}">
        <p14:creationId xmlns:p14="http://schemas.microsoft.com/office/powerpoint/2010/main" val="4272060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rcRect t="-33120" b="-33120"/>
          <a:stretch>
            <a:fillRect/>
          </a:stretch>
        </p:blipFill>
        <p:spPr>
          <a:prstGeom prst="rect">
            <a:avLst/>
          </a:prstGeom>
        </p:spPr>
      </p:pic>
      <p:sp>
        <p:nvSpPr>
          <p:cNvPr id="11" name="Content Placeholder 10"/>
          <p:cNvSpPr>
            <a:spLocks noGrp="1"/>
          </p:cNvSpPr>
          <p:nvPr>
            <p:ph sz="half" idx="2"/>
          </p:nvPr>
        </p:nvSpPr>
        <p:spPr/>
        <p:txBody>
          <a:bodyPr>
            <a:normAutofit/>
          </a:bodyPr>
          <a:lstStyle/>
          <a:p>
            <a:pPr marL="0" indent="0">
              <a:buNone/>
            </a:pPr>
            <a:endParaRPr lang="en-US" sz="2400" dirty="0"/>
          </a:p>
          <a:p>
            <a:pPr marL="0" indent="0">
              <a:buNone/>
            </a:pPr>
            <a:r>
              <a:rPr lang="en-US" sz="2400" dirty="0" smtClean="0"/>
              <a:t>Unqualified</a:t>
            </a:r>
            <a:endParaRPr lang="en-US" sz="1800" dirty="0" smtClean="0"/>
          </a:p>
          <a:p>
            <a:pPr marL="0" indent="0">
              <a:buNone/>
            </a:pPr>
            <a:r>
              <a:rPr lang="en-US" sz="1600" dirty="0" smtClean="0">
                <a:latin typeface="Courier New"/>
                <a:cs typeface="Courier New"/>
              </a:rPr>
              <a:t>:e2 a </a:t>
            </a:r>
            <a:r>
              <a:rPr lang="en-US" sz="1600" dirty="0" err="1" smtClean="0">
                <a:latin typeface="Courier New"/>
                <a:cs typeface="Courier New"/>
              </a:rPr>
              <a:t>prov:Entity</a:t>
            </a:r>
            <a:r>
              <a:rPr lang="en-US" sz="1600" dirty="0" smtClean="0">
                <a:latin typeface="Courier New"/>
                <a:cs typeface="Courier New"/>
              </a:rPr>
              <a:t>.</a:t>
            </a:r>
          </a:p>
          <a:p>
            <a:pPr marL="0" indent="0">
              <a:buNone/>
            </a:pPr>
            <a:r>
              <a:rPr lang="en-US" sz="1600" dirty="0" smtClean="0">
                <a:latin typeface="Courier New"/>
                <a:cs typeface="Courier New"/>
              </a:rPr>
              <a:t>:e1 a </a:t>
            </a:r>
            <a:r>
              <a:rPr lang="en-US" sz="1600" dirty="0" err="1" smtClean="0">
                <a:latin typeface="Courier New"/>
                <a:cs typeface="Courier New"/>
              </a:rPr>
              <a:t>prov:Entity</a:t>
            </a:r>
            <a:r>
              <a:rPr lang="en-US" sz="1600" dirty="0" smtClean="0">
                <a:latin typeface="Courier New"/>
                <a:cs typeface="Courier New"/>
              </a:rPr>
              <a:t>.</a:t>
            </a:r>
          </a:p>
          <a:p>
            <a:pPr marL="0" indent="0">
              <a:buNone/>
            </a:pPr>
            <a:r>
              <a:rPr lang="en-US" sz="1600" dirty="0" smtClean="0">
                <a:latin typeface="Courier New"/>
                <a:cs typeface="Courier New"/>
              </a:rPr>
              <a:t>:e2 </a:t>
            </a:r>
            <a:r>
              <a:rPr lang="en-US" sz="1600" dirty="0" err="1" smtClean="0">
                <a:latin typeface="Courier New"/>
                <a:cs typeface="Courier New"/>
              </a:rPr>
              <a:t>prov:wasDerivedFrom</a:t>
            </a:r>
            <a:r>
              <a:rPr lang="en-US" sz="1600" dirty="0" smtClean="0">
                <a:latin typeface="Courier New"/>
                <a:cs typeface="Courier New"/>
              </a:rPr>
              <a:t> :e1</a:t>
            </a:r>
            <a:r>
              <a:rPr lang="en-US" sz="1600" dirty="0" smtClean="0"/>
              <a:t>.</a:t>
            </a:r>
          </a:p>
          <a:p>
            <a:pPr marL="0" indent="0">
              <a:buNone/>
            </a:pPr>
            <a:endParaRPr lang="en-US" sz="1800" dirty="0" smtClean="0"/>
          </a:p>
          <a:p>
            <a:pPr marL="0" indent="0">
              <a:buNone/>
            </a:pPr>
            <a:r>
              <a:rPr lang="en-US" sz="2400" dirty="0" smtClean="0"/>
              <a:t>Qualified</a:t>
            </a:r>
            <a:endParaRPr lang="en-US" sz="1800" dirty="0" smtClean="0"/>
          </a:p>
          <a:p>
            <a:pPr marL="0" indent="0">
              <a:buNone/>
            </a:pPr>
            <a:r>
              <a:rPr lang="en-US" sz="1600" dirty="0" smtClean="0">
                <a:latin typeface="Courier New"/>
                <a:cs typeface="Courier New"/>
              </a:rPr>
              <a:t>:d a </a:t>
            </a:r>
            <a:r>
              <a:rPr lang="en-US" sz="1600" dirty="0" err="1" smtClean="0">
                <a:latin typeface="Courier New"/>
                <a:cs typeface="Courier New"/>
              </a:rPr>
              <a:t>prov:Derivation</a:t>
            </a:r>
            <a:r>
              <a:rPr lang="en-US" sz="1600" dirty="0" smtClean="0">
                <a:latin typeface="Courier New"/>
                <a:cs typeface="Courier New"/>
              </a:rPr>
              <a:t>.</a:t>
            </a:r>
          </a:p>
          <a:p>
            <a:pPr marL="0" indent="0">
              <a:buNone/>
            </a:pPr>
            <a:r>
              <a:rPr lang="en-US" sz="1600" dirty="0" smtClean="0">
                <a:latin typeface="Courier New"/>
                <a:cs typeface="Courier New"/>
              </a:rPr>
              <a:t>:e2 </a:t>
            </a:r>
            <a:r>
              <a:rPr lang="en-US" sz="1600" dirty="0" err="1" smtClean="0">
                <a:latin typeface="Courier New"/>
                <a:cs typeface="Courier New"/>
              </a:rPr>
              <a:t>prov:qualifiedDerivation</a:t>
            </a:r>
            <a:r>
              <a:rPr lang="en-US" sz="1600" dirty="0" smtClean="0">
                <a:latin typeface="Courier New"/>
                <a:cs typeface="Courier New"/>
              </a:rPr>
              <a:t> :d.</a:t>
            </a:r>
          </a:p>
          <a:p>
            <a:pPr marL="0" indent="0">
              <a:buNone/>
            </a:pPr>
            <a:r>
              <a:rPr lang="en-US" sz="1600" dirty="0" smtClean="0">
                <a:latin typeface="Courier New"/>
                <a:cs typeface="Courier New"/>
              </a:rPr>
              <a:t>:d </a:t>
            </a:r>
            <a:r>
              <a:rPr lang="en-US" sz="1600" dirty="0" err="1" smtClean="0">
                <a:latin typeface="Courier New"/>
                <a:cs typeface="Courier New"/>
              </a:rPr>
              <a:t>prov:entity</a:t>
            </a:r>
            <a:r>
              <a:rPr lang="en-US" sz="1600" dirty="0" smtClean="0">
                <a:latin typeface="Courier New"/>
                <a:cs typeface="Courier New"/>
              </a:rPr>
              <a:t> :e1.</a:t>
            </a:r>
            <a:endParaRPr lang="en-US" sz="1600" dirty="0">
              <a:latin typeface="Courier New"/>
              <a:cs typeface="Courier New"/>
            </a:endParaRPr>
          </a:p>
        </p:txBody>
      </p:sp>
      <p:sp>
        <p:nvSpPr>
          <p:cNvPr id="2" name="Title 1"/>
          <p:cNvSpPr>
            <a:spLocks noGrp="1"/>
          </p:cNvSpPr>
          <p:nvPr>
            <p:ph type="title"/>
          </p:nvPr>
        </p:nvSpPr>
        <p:spPr/>
        <p:txBody>
          <a:bodyPr>
            <a:normAutofit fontScale="90000"/>
          </a:bodyPr>
          <a:lstStyle/>
          <a:p>
            <a:r>
              <a:rPr lang="en-US" dirty="0" smtClean="0"/>
              <a:t>Derivation</a:t>
            </a:r>
            <a:endParaRPr lang="en-US" dirty="0"/>
          </a:p>
        </p:txBody>
      </p:sp>
      <p:pic>
        <p:nvPicPr>
          <p:cNvPr id="8" name="Content Placeholder 4" descr="der-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22002" b="-22002"/>
          <a:stretch>
            <a:fillRect/>
          </a:stretch>
        </p:blipFill>
        <p:spPr/>
      </p:pic>
      <p:sp>
        <p:nvSpPr>
          <p:cNvPr id="6" name="Content Placeholder 5"/>
          <p:cNvSpPr>
            <a:spLocks noGrp="1"/>
          </p:cNvSpPr>
          <p:nvPr>
            <p:ph sz="quarter" idx="14"/>
          </p:nvPr>
        </p:nvSpPr>
        <p:spPr/>
        <p:txBody>
          <a:bodyPr/>
          <a:lstStyle/>
          <a:p>
            <a:r>
              <a:rPr lang="en-US" dirty="0" smtClean="0"/>
              <a:t>A derivation </a:t>
            </a:r>
            <a:r>
              <a:rPr lang="en-US" dirty="0"/>
              <a:t>is a transformation of an entity into another, an update of an entity resulting in a new one, or the construction of a new entity based on a pre-existing entity. </a:t>
            </a:r>
          </a:p>
          <a:p>
            <a:endParaRPr lang="en-US" dirty="0"/>
          </a:p>
        </p:txBody>
      </p:sp>
    </p:spTree>
    <p:extLst>
      <p:ext uri="{BB962C8B-B14F-4D97-AF65-F5344CB8AC3E}">
        <p14:creationId xmlns:p14="http://schemas.microsoft.com/office/powerpoint/2010/main" val="9575176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Derivation</a:t>
            </a:r>
            <a:endParaRPr lang="en-US" dirty="0"/>
          </a:p>
        </p:txBody>
      </p:sp>
      <p:sp>
        <p:nvSpPr>
          <p:cNvPr id="8" name="Content Placeholder 7"/>
          <p:cNvSpPr>
            <a:spLocks noGrp="1"/>
          </p:cNvSpPr>
          <p:nvPr>
            <p:ph sz="half" idx="13"/>
          </p:nvPr>
        </p:nvSpPr>
        <p:spPr/>
        <p:txBody>
          <a:bodyPr>
            <a:normAutofit/>
          </a:bodyPr>
          <a:lstStyle/>
          <a:p>
            <a:r>
              <a:rPr lang="en-US" sz="1800" dirty="0"/>
              <a:t>document</a:t>
            </a:r>
          </a:p>
          <a:p>
            <a:r>
              <a:rPr lang="en-US" sz="1800" dirty="0" smtClean="0"/>
              <a:t> prefix </a:t>
            </a:r>
            <a:r>
              <a:rPr lang="en-US" sz="1800" dirty="0"/>
              <a:t>ex &lt;http://example/&gt;</a:t>
            </a:r>
          </a:p>
          <a:p>
            <a:r>
              <a:rPr lang="en-US" sz="1800" dirty="0" smtClean="0"/>
              <a:t> entity</a:t>
            </a:r>
            <a:r>
              <a:rPr lang="en-US" sz="1800" dirty="0"/>
              <a:t>(ex:e1)</a:t>
            </a:r>
          </a:p>
          <a:p>
            <a:r>
              <a:rPr lang="en-US" sz="1800" dirty="0" smtClean="0"/>
              <a:t> entity</a:t>
            </a:r>
            <a:r>
              <a:rPr lang="en-US" sz="1800" dirty="0"/>
              <a:t>(ex:e2)</a:t>
            </a:r>
          </a:p>
          <a:p>
            <a:r>
              <a:rPr lang="en-US" sz="1800" dirty="0" smtClean="0"/>
              <a:t> </a:t>
            </a:r>
            <a:r>
              <a:rPr lang="en-US" sz="1800" dirty="0" err="1" smtClean="0"/>
              <a:t>wasDerivedFrom</a:t>
            </a:r>
            <a:r>
              <a:rPr lang="en-US" sz="1800" dirty="0"/>
              <a:t>(ex:e2, ex:e1)</a:t>
            </a:r>
          </a:p>
          <a:p>
            <a:r>
              <a:rPr lang="en-US" sz="1800" dirty="0" err="1"/>
              <a:t>endDocument</a:t>
            </a:r>
            <a:endParaRPr lang="en-US" sz="1800" dirty="0"/>
          </a:p>
        </p:txBody>
      </p:sp>
      <p:sp>
        <p:nvSpPr>
          <p:cNvPr id="9" name="Content Placeholder 8"/>
          <p:cNvSpPr>
            <a:spLocks noGrp="1"/>
          </p:cNvSpPr>
          <p:nvPr>
            <p:ph sz="half" idx="14"/>
          </p:nvPr>
        </p:nvSpPr>
        <p:spPr/>
        <p:txBody>
          <a:bodyPr>
            <a:normAutofit fontScale="32500" lnSpcReduction="20000"/>
          </a:bodyPr>
          <a:lstStyle/>
          <a:p>
            <a:r>
              <a:rPr lang="en-US" dirty="0"/>
              <a:t>{</a:t>
            </a:r>
          </a:p>
          <a:p>
            <a:r>
              <a:rPr lang="en-US" dirty="0"/>
              <a:t>  "entity": {</a:t>
            </a:r>
          </a:p>
          <a:p>
            <a:r>
              <a:rPr lang="en-US" dirty="0"/>
              <a:t>    "ex:e2": {},</a:t>
            </a:r>
          </a:p>
          <a:p>
            <a:r>
              <a:rPr lang="en-US" dirty="0"/>
              <a:t>    "ex:e1": {}</a:t>
            </a:r>
          </a:p>
          <a:p>
            <a:r>
              <a:rPr lang="en-US" dirty="0"/>
              <a:t>  },</a:t>
            </a:r>
          </a:p>
          <a:p>
            <a:r>
              <a:rPr lang="en-US" dirty="0"/>
              <a:t>  "prefix": {</a:t>
            </a:r>
          </a:p>
          <a:p>
            <a:r>
              <a:rPr lang="en-US" dirty="0"/>
              <a:t>    "</a:t>
            </a:r>
            <a:r>
              <a:rPr lang="en-US" dirty="0" err="1"/>
              <a:t>xsd</a:t>
            </a:r>
            <a:r>
              <a:rPr lang="en-US" dirty="0"/>
              <a:t>": "http://www.w3.org/2001/</a:t>
            </a:r>
            <a:r>
              <a:rPr lang="en-US" dirty="0" err="1"/>
              <a:t>XMLSchema</a:t>
            </a:r>
            <a:r>
              <a:rPr lang="en-US" dirty="0"/>
              <a:t>",</a:t>
            </a:r>
          </a:p>
          <a:p>
            <a:r>
              <a:rPr lang="en-US" dirty="0"/>
              <a:t>    "</a:t>
            </a:r>
            <a:r>
              <a:rPr lang="en-US" dirty="0" err="1"/>
              <a:t>prov</a:t>
            </a:r>
            <a:r>
              <a:rPr lang="en-US" dirty="0"/>
              <a:t>": "http://www.w3.org/ns/</a:t>
            </a:r>
            <a:r>
              <a:rPr lang="en-US" dirty="0" err="1"/>
              <a:t>prov</a:t>
            </a:r>
            <a:r>
              <a:rPr lang="en-US" dirty="0"/>
              <a:t>#",</a:t>
            </a:r>
          </a:p>
          <a:p>
            <a:r>
              <a:rPr lang="en-US" dirty="0"/>
              <a:t>    "ex": "http://example/"</a:t>
            </a:r>
          </a:p>
          <a:p>
            <a:r>
              <a:rPr lang="en-US" dirty="0"/>
              <a:t>  },</a:t>
            </a:r>
          </a:p>
          <a:p>
            <a:r>
              <a:rPr lang="en-US" dirty="0"/>
              <a:t>  "</a:t>
            </a:r>
            <a:r>
              <a:rPr lang="en-US" dirty="0" err="1"/>
              <a:t>wasDerivedFrom</a:t>
            </a:r>
            <a:r>
              <a:rPr lang="en-US" dirty="0"/>
              <a:t>": {</a:t>
            </a:r>
          </a:p>
          <a:p>
            <a:r>
              <a:rPr lang="en-US" dirty="0"/>
              <a:t>    "_:wDF15": {</a:t>
            </a:r>
          </a:p>
          <a:p>
            <a:r>
              <a:rPr lang="en-US" dirty="0"/>
              <a:t>      "</a:t>
            </a:r>
            <a:r>
              <a:rPr lang="en-US" dirty="0" err="1"/>
              <a:t>prov:generatedEntity</a:t>
            </a:r>
            <a:r>
              <a:rPr lang="en-US" dirty="0"/>
              <a:t>": "ex:e2",</a:t>
            </a:r>
          </a:p>
          <a:p>
            <a:r>
              <a:rPr lang="en-US" dirty="0"/>
              <a:t>      "</a:t>
            </a:r>
            <a:r>
              <a:rPr lang="en-US" dirty="0" err="1"/>
              <a:t>prov:usedEntity</a:t>
            </a:r>
            <a:r>
              <a:rPr lang="en-US" dirty="0"/>
              <a:t>": "ex:e1"</a:t>
            </a:r>
          </a:p>
          <a:p>
            <a:r>
              <a:rPr lang="en-US" dirty="0"/>
              <a:t>    }</a:t>
            </a:r>
          </a:p>
          <a:p>
            <a:r>
              <a:rPr lang="en-US" dirty="0"/>
              <a:t>  }</a:t>
            </a:r>
          </a:p>
          <a:p>
            <a:r>
              <a:rPr lang="en-US" dirty="0"/>
              <a:t>}</a:t>
            </a:r>
          </a:p>
        </p:txBody>
      </p:sp>
      <p:sp>
        <p:nvSpPr>
          <p:cNvPr id="10" name="Content Placeholder 9"/>
          <p:cNvSpPr>
            <a:spLocks noGrp="1"/>
          </p:cNvSpPr>
          <p:nvPr>
            <p:ph sz="half" idx="15"/>
          </p:nvPr>
        </p:nvSpPr>
        <p:spPr/>
        <p:txBody>
          <a:bodyPr>
            <a:noAutofit/>
          </a:bodyPr>
          <a:lstStyle/>
          <a:p>
            <a:r>
              <a:rPr lang="en-US" sz="1100" dirty="0"/>
              <a:t>@prefix </a:t>
            </a:r>
            <a:r>
              <a:rPr lang="en-US" sz="1100" dirty="0" err="1"/>
              <a:t>prov</a:t>
            </a:r>
            <a:r>
              <a:rPr lang="en-US" sz="1100" dirty="0"/>
              <a:t>: &lt;http://www.w3.org/ns/</a:t>
            </a:r>
            <a:r>
              <a:rPr lang="en-US" sz="1100" dirty="0" err="1"/>
              <a:t>prov</a:t>
            </a:r>
            <a:r>
              <a:rPr lang="en-US" sz="1100" dirty="0"/>
              <a:t>#&gt; .</a:t>
            </a:r>
          </a:p>
          <a:p>
            <a:r>
              <a:rPr lang="en-US" sz="1100" dirty="0"/>
              <a:t>@prefix </a:t>
            </a:r>
            <a:r>
              <a:rPr lang="en-US" sz="1100" dirty="0" err="1"/>
              <a:t>xsd</a:t>
            </a:r>
            <a:r>
              <a:rPr lang="en-US" sz="1100" dirty="0"/>
              <a:t>: &lt;http://www.w3.org/2001/</a:t>
            </a:r>
            <a:r>
              <a:rPr lang="en-US" sz="1100" dirty="0" err="1"/>
              <a:t>XMLSchema</a:t>
            </a:r>
            <a:r>
              <a:rPr lang="en-US" sz="1100" dirty="0"/>
              <a:t>#&gt; .</a:t>
            </a:r>
          </a:p>
          <a:p>
            <a:r>
              <a:rPr lang="en-US" sz="1100" dirty="0"/>
              <a:t>@prefix ex: &lt;http://example/&gt; </a:t>
            </a:r>
            <a:r>
              <a:rPr lang="en-US" sz="1100" dirty="0" smtClean="0"/>
              <a:t>.</a:t>
            </a:r>
            <a:endParaRPr lang="en-US" sz="1100" dirty="0"/>
          </a:p>
          <a:p>
            <a:endParaRPr lang="en-US" sz="1100" dirty="0"/>
          </a:p>
          <a:p>
            <a:r>
              <a:rPr lang="en-US" sz="1100" dirty="0"/>
              <a:t>ex:e1 a </a:t>
            </a:r>
            <a:r>
              <a:rPr lang="en-US" sz="1100" dirty="0" err="1"/>
              <a:t>prov:Entity</a:t>
            </a:r>
            <a:r>
              <a:rPr lang="en-US" sz="1100" dirty="0"/>
              <a:t> .</a:t>
            </a:r>
          </a:p>
          <a:p>
            <a:endParaRPr lang="en-US" sz="1100" dirty="0"/>
          </a:p>
          <a:p>
            <a:r>
              <a:rPr lang="en-US" sz="1100" dirty="0"/>
              <a:t>ex:e2 a </a:t>
            </a:r>
            <a:r>
              <a:rPr lang="en-US" sz="1100" dirty="0" err="1"/>
              <a:t>prov:Entity</a:t>
            </a:r>
            <a:r>
              <a:rPr lang="en-US" sz="1100" dirty="0"/>
              <a:t> ;</a:t>
            </a:r>
          </a:p>
          <a:p>
            <a:r>
              <a:rPr lang="en-US" sz="1100" dirty="0"/>
              <a:t>	</a:t>
            </a:r>
            <a:r>
              <a:rPr lang="en-US" sz="1100" dirty="0" err="1"/>
              <a:t>prov:wasDerivedFrom</a:t>
            </a:r>
            <a:r>
              <a:rPr lang="en-US" sz="1100" dirty="0"/>
              <a:t> ex:e1 .</a:t>
            </a:r>
          </a:p>
        </p:txBody>
      </p:sp>
      <p:pic>
        <p:nvPicPr>
          <p:cNvPr id="12" name="Content Placeholder 11"/>
          <p:cNvPicPr>
            <a:picLocks noGrp="1" noChangeAspect="1"/>
          </p:cNvPicPr>
          <p:nvPr>
            <p:ph sz="half" idx="16"/>
          </p:nvPr>
        </p:nvPicPr>
        <p:blipFill>
          <a:blip r:embed="rId2"/>
          <a:srcRect t="-21270" b="-21270"/>
          <a:stretch>
            <a:fillRect/>
          </a:stretch>
        </p:blipFill>
        <p:spPr/>
      </p:pic>
    </p:spTree>
    <p:extLst>
      <p:ext uri="{BB962C8B-B14F-4D97-AF65-F5344CB8AC3E}">
        <p14:creationId xmlns:p14="http://schemas.microsoft.com/office/powerpoint/2010/main" val="244827575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rcRect t="-43706" b="-43706"/>
          <a:stretch>
            <a:fillRect/>
          </a:stretch>
        </p:blipFill>
        <p:spPr>
          <a:prstGeom prst="rect">
            <a:avLst/>
          </a:prstGeom>
        </p:spPr>
      </p:pic>
      <p:sp>
        <p:nvSpPr>
          <p:cNvPr id="11" name="Content Placeholder 10"/>
          <p:cNvSpPr>
            <a:spLocks noGrp="1"/>
          </p:cNvSpPr>
          <p:nvPr>
            <p:ph sz="half" idx="2"/>
          </p:nvPr>
        </p:nvSpPr>
        <p:spPr/>
        <p:txBody>
          <a:bodyPr>
            <a:normAutofit/>
          </a:bodyPr>
          <a:lstStyle/>
          <a:p>
            <a:pPr marL="0" indent="0">
              <a:buNone/>
            </a:pPr>
            <a:endParaRPr lang="en-US" sz="2400" dirty="0"/>
          </a:p>
          <a:p>
            <a:pPr marL="0" indent="0">
              <a:buNone/>
            </a:pPr>
            <a:r>
              <a:rPr lang="en-US" sz="2400" dirty="0" smtClean="0"/>
              <a:t>Unqualified</a:t>
            </a:r>
            <a:endParaRPr lang="en-US" sz="1800" dirty="0" smtClean="0"/>
          </a:p>
          <a:p>
            <a:pPr marL="0" indent="0">
              <a:buNone/>
            </a:pPr>
            <a:r>
              <a:rPr lang="en-US" sz="1600" dirty="0" smtClean="0">
                <a:latin typeface="Courier New"/>
                <a:cs typeface="Courier New"/>
              </a:rPr>
              <a:t>:e a </a:t>
            </a:r>
            <a:r>
              <a:rPr lang="en-US" sz="1600" dirty="0" err="1" smtClean="0">
                <a:latin typeface="Courier New"/>
                <a:cs typeface="Courier New"/>
              </a:rPr>
              <a:t>prov:Entity</a:t>
            </a:r>
            <a:r>
              <a:rPr lang="en-US" sz="1600" dirty="0" smtClean="0">
                <a:latin typeface="Courier New"/>
                <a:cs typeface="Courier New"/>
              </a:rPr>
              <a:t>.</a:t>
            </a:r>
          </a:p>
          <a:p>
            <a:pPr marL="0" indent="0">
              <a:buNone/>
            </a:pPr>
            <a:r>
              <a:rPr lang="en-US" sz="1600" dirty="0" smtClean="0">
                <a:latin typeface="Courier New"/>
                <a:cs typeface="Courier New"/>
              </a:rPr>
              <a:t>:a a </a:t>
            </a:r>
            <a:r>
              <a:rPr lang="en-US" sz="1600" dirty="0" err="1" smtClean="0">
                <a:latin typeface="Courier New"/>
                <a:cs typeface="Courier New"/>
              </a:rPr>
              <a:t>prov:Activity</a:t>
            </a:r>
            <a:r>
              <a:rPr lang="en-US" sz="1600" dirty="0" smtClean="0">
                <a:latin typeface="Courier New"/>
                <a:cs typeface="Courier New"/>
              </a:rPr>
              <a:t>.</a:t>
            </a:r>
          </a:p>
          <a:p>
            <a:pPr marL="0" indent="0">
              <a:buNone/>
            </a:pPr>
            <a:r>
              <a:rPr lang="en-US" sz="1600" dirty="0" smtClean="0">
                <a:latin typeface="Courier New"/>
                <a:cs typeface="Courier New"/>
              </a:rPr>
              <a:t>:e </a:t>
            </a:r>
            <a:r>
              <a:rPr lang="en-US" sz="1600" dirty="0" err="1" smtClean="0">
                <a:latin typeface="Courier New"/>
                <a:cs typeface="Courier New"/>
              </a:rPr>
              <a:t>prov:wasGeneratedBy</a:t>
            </a:r>
            <a:r>
              <a:rPr lang="en-US" sz="1600" dirty="0" smtClean="0">
                <a:latin typeface="Courier New"/>
                <a:cs typeface="Courier New"/>
              </a:rPr>
              <a:t> :a.</a:t>
            </a:r>
          </a:p>
          <a:p>
            <a:pPr marL="0" indent="0">
              <a:buNone/>
            </a:pPr>
            <a:endParaRPr lang="en-US" sz="1800" dirty="0" smtClean="0"/>
          </a:p>
          <a:p>
            <a:pPr marL="0" indent="0">
              <a:buNone/>
            </a:pPr>
            <a:r>
              <a:rPr lang="en-US" sz="2400" dirty="0" smtClean="0"/>
              <a:t>Qualified</a:t>
            </a:r>
            <a:endParaRPr lang="en-US" sz="1800" dirty="0" smtClean="0"/>
          </a:p>
          <a:p>
            <a:pPr marL="0" indent="0">
              <a:buNone/>
            </a:pPr>
            <a:r>
              <a:rPr lang="en-US" sz="1600" dirty="0" smtClean="0">
                <a:latin typeface="Courier New"/>
                <a:cs typeface="Courier New"/>
              </a:rPr>
              <a:t>:g a </a:t>
            </a:r>
            <a:r>
              <a:rPr lang="en-US" sz="1600" dirty="0" err="1" smtClean="0">
                <a:latin typeface="Courier New"/>
                <a:cs typeface="Courier New"/>
              </a:rPr>
              <a:t>prov:Generation</a:t>
            </a:r>
            <a:r>
              <a:rPr lang="en-US" sz="1600" dirty="0" smtClean="0">
                <a:latin typeface="Courier New"/>
                <a:cs typeface="Courier New"/>
              </a:rPr>
              <a:t>.</a:t>
            </a:r>
          </a:p>
          <a:p>
            <a:pPr marL="0" indent="0">
              <a:buNone/>
            </a:pPr>
            <a:r>
              <a:rPr lang="en-US" sz="1600" dirty="0" smtClean="0">
                <a:latin typeface="Courier New"/>
                <a:cs typeface="Courier New"/>
              </a:rPr>
              <a:t>:e </a:t>
            </a:r>
            <a:r>
              <a:rPr lang="en-US" sz="1600" dirty="0" err="1" smtClean="0">
                <a:latin typeface="Courier New"/>
                <a:cs typeface="Courier New"/>
              </a:rPr>
              <a:t>prov:qualifiedGeneration</a:t>
            </a:r>
            <a:r>
              <a:rPr lang="en-US" sz="1600" dirty="0" smtClean="0">
                <a:latin typeface="Courier New"/>
                <a:cs typeface="Courier New"/>
              </a:rPr>
              <a:t> :g.</a:t>
            </a:r>
          </a:p>
          <a:p>
            <a:pPr marL="0" indent="0">
              <a:buNone/>
            </a:pPr>
            <a:r>
              <a:rPr lang="en-US" sz="1600" dirty="0" smtClean="0">
                <a:latin typeface="Courier New"/>
                <a:cs typeface="Courier New"/>
              </a:rPr>
              <a:t>:g </a:t>
            </a:r>
            <a:r>
              <a:rPr lang="en-US" sz="1600" dirty="0" err="1" smtClean="0">
                <a:latin typeface="Courier New"/>
                <a:cs typeface="Courier New"/>
              </a:rPr>
              <a:t>prov:activity</a:t>
            </a:r>
            <a:r>
              <a:rPr lang="en-US" sz="1600" dirty="0" smtClean="0">
                <a:latin typeface="Courier New"/>
                <a:cs typeface="Courier New"/>
              </a:rPr>
              <a:t> :a.</a:t>
            </a:r>
          </a:p>
          <a:p>
            <a:pPr marL="0" indent="0">
              <a:buNone/>
            </a:pPr>
            <a:r>
              <a:rPr lang="en-US" sz="1600" dirty="0" smtClean="0">
                <a:latin typeface="Courier New"/>
                <a:cs typeface="Courier New"/>
              </a:rPr>
              <a:t>:g </a:t>
            </a:r>
            <a:r>
              <a:rPr lang="en-US" sz="1600" dirty="0" err="1" smtClean="0">
                <a:latin typeface="Courier New"/>
                <a:cs typeface="Courier New"/>
              </a:rPr>
              <a:t>prov:atTime</a:t>
            </a:r>
            <a:r>
              <a:rPr lang="en-US" sz="1600" dirty="0" smtClean="0">
                <a:latin typeface="Courier New"/>
                <a:cs typeface="Courier New"/>
              </a:rPr>
              <a:t> "2012-04-01T12:01:</a:t>
            </a:r>
            <a:r>
              <a:rPr lang="en-US" sz="1600" dirty="0">
                <a:latin typeface="Courier New"/>
                <a:cs typeface="Courier New"/>
              </a:rPr>
              <a:t>01"^</a:t>
            </a:r>
            <a:r>
              <a:rPr lang="en-US" sz="1600" dirty="0" smtClean="0">
                <a:latin typeface="Courier New"/>
                <a:cs typeface="Courier New"/>
              </a:rPr>
              <a:t>^</a:t>
            </a:r>
            <a:r>
              <a:rPr lang="en-US" sz="1600" dirty="0" err="1" smtClean="0">
                <a:latin typeface="Courier New"/>
                <a:cs typeface="Courier New"/>
              </a:rPr>
              <a:t>xsd:dateTime</a:t>
            </a:r>
            <a:r>
              <a:rPr lang="en-US" sz="1600" dirty="0" smtClean="0">
                <a:latin typeface="Courier New"/>
                <a:cs typeface="Courier New"/>
              </a:rPr>
              <a:t>.</a:t>
            </a:r>
            <a:endParaRPr lang="en-US" sz="1600" dirty="0">
              <a:latin typeface="Courier New"/>
              <a:cs typeface="Courier New"/>
            </a:endParaRPr>
          </a:p>
        </p:txBody>
      </p:sp>
      <p:sp>
        <p:nvSpPr>
          <p:cNvPr id="2" name="Title 1"/>
          <p:cNvSpPr>
            <a:spLocks noGrp="1"/>
          </p:cNvSpPr>
          <p:nvPr>
            <p:ph type="title"/>
          </p:nvPr>
        </p:nvSpPr>
        <p:spPr/>
        <p:txBody>
          <a:bodyPr>
            <a:normAutofit fontScale="90000"/>
          </a:bodyPr>
          <a:lstStyle/>
          <a:p>
            <a:r>
              <a:rPr lang="en-US" dirty="0" smtClean="0"/>
              <a:t>Generation</a:t>
            </a:r>
            <a:endParaRPr lang="en-US" dirty="0"/>
          </a:p>
        </p:txBody>
      </p:sp>
      <p:pic>
        <p:nvPicPr>
          <p:cNvPr id="8" name="Content Placeholder 3" descr="gen-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22002" b="-22002"/>
          <a:stretch>
            <a:fillRect/>
          </a:stretch>
        </p:blipFill>
        <p:spPr/>
      </p:pic>
      <p:sp>
        <p:nvSpPr>
          <p:cNvPr id="7" name="Content Placeholder 6"/>
          <p:cNvSpPr>
            <a:spLocks noGrp="1"/>
          </p:cNvSpPr>
          <p:nvPr>
            <p:ph sz="quarter" idx="14"/>
          </p:nvPr>
        </p:nvSpPr>
        <p:spPr/>
        <p:txBody>
          <a:bodyPr/>
          <a:lstStyle/>
          <a:p>
            <a:r>
              <a:rPr lang="en-US" dirty="0"/>
              <a:t>Generation is the completion of production of a new entity by an activity. This entity did not exist before generation and becomes available for usage after this generation. </a:t>
            </a:r>
          </a:p>
          <a:p>
            <a:endParaRPr lang="en-US" dirty="0"/>
          </a:p>
        </p:txBody>
      </p:sp>
    </p:spTree>
    <p:extLst>
      <p:ext uri="{BB962C8B-B14F-4D97-AF65-F5344CB8AC3E}">
        <p14:creationId xmlns:p14="http://schemas.microsoft.com/office/powerpoint/2010/main" val="393606809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Generation</a:t>
            </a:r>
            <a:endParaRPr lang="en-US" dirty="0"/>
          </a:p>
        </p:txBody>
      </p:sp>
      <p:sp>
        <p:nvSpPr>
          <p:cNvPr id="8" name="Content Placeholder 7"/>
          <p:cNvSpPr>
            <a:spLocks noGrp="1"/>
          </p:cNvSpPr>
          <p:nvPr>
            <p:ph sz="half" idx="13"/>
          </p:nvPr>
        </p:nvSpPr>
        <p:spPr/>
        <p:txBody>
          <a:bodyPr>
            <a:normAutofit/>
          </a:bodyPr>
          <a:lstStyle/>
          <a:p>
            <a:r>
              <a:rPr lang="en-US" sz="1800" dirty="0"/>
              <a:t>document</a:t>
            </a:r>
          </a:p>
          <a:p>
            <a:r>
              <a:rPr lang="en-US" sz="1800" dirty="0" smtClean="0"/>
              <a:t> prefix </a:t>
            </a:r>
            <a:r>
              <a:rPr lang="en-US" sz="1800" dirty="0"/>
              <a:t>ex &lt;http://example/&gt;</a:t>
            </a:r>
          </a:p>
          <a:p>
            <a:r>
              <a:rPr lang="en-US" sz="1800" dirty="0" smtClean="0"/>
              <a:t> entity</a:t>
            </a:r>
            <a:r>
              <a:rPr lang="en-US" sz="1800" dirty="0"/>
              <a:t>(</a:t>
            </a:r>
            <a:r>
              <a:rPr lang="en-US" sz="1800" dirty="0" smtClean="0"/>
              <a:t>ex:e2)</a:t>
            </a:r>
            <a:endParaRPr lang="en-US" sz="1800" dirty="0"/>
          </a:p>
          <a:p>
            <a:r>
              <a:rPr lang="en-US" sz="1800" dirty="0" smtClean="0"/>
              <a:t> activity(ex:a1)</a:t>
            </a:r>
            <a:endParaRPr lang="en-US" sz="1800" dirty="0"/>
          </a:p>
          <a:p>
            <a:r>
              <a:rPr lang="en-US" sz="1800" dirty="0" smtClean="0"/>
              <a:t> </a:t>
            </a:r>
            <a:r>
              <a:rPr lang="en-US" sz="1800" dirty="0" err="1" smtClean="0"/>
              <a:t>wasGeneratedBy</a:t>
            </a:r>
            <a:r>
              <a:rPr lang="en-US" sz="1800" dirty="0" smtClean="0"/>
              <a:t>(</a:t>
            </a:r>
            <a:r>
              <a:rPr lang="en-US" sz="1800" dirty="0"/>
              <a:t>ex:e2, </a:t>
            </a:r>
            <a:r>
              <a:rPr lang="en-US" sz="1800" dirty="0" smtClean="0"/>
              <a:t>ex:a1</a:t>
            </a:r>
            <a:r>
              <a:rPr lang="en-US" sz="1800" dirty="0"/>
              <a:t>)</a:t>
            </a:r>
          </a:p>
          <a:p>
            <a:r>
              <a:rPr lang="en-US" sz="1800" dirty="0" err="1"/>
              <a:t>endDocument</a:t>
            </a:r>
            <a:endParaRPr lang="en-US" sz="1800" dirty="0"/>
          </a:p>
        </p:txBody>
      </p:sp>
      <p:sp>
        <p:nvSpPr>
          <p:cNvPr id="10" name="Content Placeholder 9"/>
          <p:cNvSpPr>
            <a:spLocks noGrp="1"/>
          </p:cNvSpPr>
          <p:nvPr>
            <p:ph sz="half" idx="15"/>
          </p:nvPr>
        </p:nvSpPr>
        <p:spPr/>
        <p:txBody>
          <a:bodyPr>
            <a:noAutofit/>
          </a:bodyPr>
          <a:lstStyle/>
          <a:p>
            <a:r>
              <a:rPr lang="en-US" sz="1100" dirty="0"/>
              <a:t>@prefix </a:t>
            </a:r>
            <a:r>
              <a:rPr lang="en-US" sz="1100" dirty="0" err="1"/>
              <a:t>prov</a:t>
            </a:r>
            <a:r>
              <a:rPr lang="en-US" sz="1100" dirty="0"/>
              <a:t>: &lt;http://www.w3.org/ns/</a:t>
            </a:r>
            <a:r>
              <a:rPr lang="en-US" sz="1100" dirty="0" err="1"/>
              <a:t>prov</a:t>
            </a:r>
            <a:r>
              <a:rPr lang="en-US" sz="1100" dirty="0"/>
              <a:t>#&gt; .</a:t>
            </a:r>
          </a:p>
          <a:p>
            <a:r>
              <a:rPr lang="en-US" sz="1100" dirty="0"/>
              <a:t>@prefix </a:t>
            </a:r>
            <a:r>
              <a:rPr lang="en-US" sz="1100" dirty="0" err="1"/>
              <a:t>xsd</a:t>
            </a:r>
            <a:r>
              <a:rPr lang="en-US" sz="1100" dirty="0"/>
              <a:t>: &lt;http://www.w3.org/2001/</a:t>
            </a:r>
            <a:r>
              <a:rPr lang="en-US" sz="1100" dirty="0" err="1"/>
              <a:t>XMLSchema</a:t>
            </a:r>
            <a:r>
              <a:rPr lang="en-US" sz="1100" dirty="0"/>
              <a:t>#&gt; .</a:t>
            </a:r>
          </a:p>
          <a:p>
            <a:r>
              <a:rPr lang="en-US" sz="1100" dirty="0"/>
              <a:t>@prefix ex: &lt;http://example/&gt; </a:t>
            </a:r>
            <a:r>
              <a:rPr lang="en-US" sz="1100" dirty="0" smtClean="0"/>
              <a:t>.</a:t>
            </a:r>
            <a:endParaRPr lang="en-US" sz="1100" dirty="0"/>
          </a:p>
          <a:p>
            <a:endParaRPr lang="en-US" sz="1100" dirty="0"/>
          </a:p>
          <a:p>
            <a:r>
              <a:rPr lang="en-US" sz="1100" dirty="0"/>
              <a:t>ex:e2 a </a:t>
            </a:r>
            <a:r>
              <a:rPr lang="en-US" sz="1100" dirty="0" err="1"/>
              <a:t>prov:Entity</a:t>
            </a:r>
            <a:r>
              <a:rPr lang="en-US" sz="1100" dirty="0"/>
              <a:t> .</a:t>
            </a:r>
          </a:p>
          <a:p>
            <a:endParaRPr lang="en-US" sz="1100" dirty="0"/>
          </a:p>
          <a:p>
            <a:r>
              <a:rPr lang="en-US" sz="1100" dirty="0"/>
              <a:t>ex:a1 a </a:t>
            </a:r>
            <a:r>
              <a:rPr lang="en-US" sz="1100" dirty="0" err="1"/>
              <a:t>prov:Activity</a:t>
            </a:r>
            <a:r>
              <a:rPr lang="en-US" sz="1100" dirty="0"/>
              <a:t> .</a:t>
            </a:r>
          </a:p>
          <a:p>
            <a:endParaRPr lang="en-US" sz="1100" dirty="0"/>
          </a:p>
          <a:p>
            <a:r>
              <a:rPr lang="en-US" sz="1100" dirty="0"/>
              <a:t>ex:e2 </a:t>
            </a:r>
            <a:r>
              <a:rPr lang="en-US" sz="1100" dirty="0" err="1"/>
              <a:t>prov:wasGeneratedBy</a:t>
            </a:r>
            <a:r>
              <a:rPr lang="en-US" sz="1100" dirty="0"/>
              <a:t> ex:a1 </a:t>
            </a:r>
            <a:r>
              <a:rPr lang="en-US" sz="1100" dirty="0" smtClean="0"/>
              <a:t>.</a:t>
            </a:r>
          </a:p>
        </p:txBody>
      </p:sp>
      <p:sp>
        <p:nvSpPr>
          <p:cNvPr id="2" name="Content Placeholder 1"/>
          <p:cNvSpPr>
            <a:spLocks noGrp="1"/>
          </p:cNvSpPr>
          <p:nvPr>
            <p:ph sz="half" idx="14"/>
          </p:nvPr>
        </p:nvSpPr>
        <p:spPr/>
        <p:txBody>
          <a:bodyPr>
            <a:noAutofit/>
          </a:bodyPr>
          <a:lstStyle/>
          <a:p>
            <a:r>
              <a:rPr lang="en-US" sz="800" dirty="0"/>
              <a:t>{</a:t>
            </a:r>
          </a:p>
          <a:p>
            <a:r>
              <a:rPr lang="en-US" sz="800" dirty="0"/>
              <a:t>  "</a:t>
            </a:r>
            <a:r>
              <a:rPr lang="en-US" sz="800" dirty="0" err="1"/>
              <a:t>wasGeneratedBy</a:t>
            </a:r>
            <a:r>
              <a:rPr lang="en-US" sz="800" dirty="0"/>
              <a:t>": {</a:t>
            </a:r>
          </a:p>
          <a:p>
            <a:r>
              <a:rPr lang="en-US" sz="800" dirty="0"/>
              <a:t>    "_:wGB13": {</a:t>
            </a:r>
          </a:p>
          <a:p>
            <a:r>
              <a:rPr lang="en-US" sz="800" dirty="0"/>
              <a:t>      "</a:t>
            </a:r>
            <a:r>
              <a:rPr lang="en-US" sz="800" dirty="0" err="1"/>
              <a:t>prov:activity</a:t>
            </a:r>
            <a:r>
              <a:rPr lang="en-US" sz="800" dirty="0"/>
              <a:t>": "ex:a1",</a:t>
            </a:r>
          </a:p>
          <a:p>
            <a:r>
              <a:rPr lang="en-US" sz="800" dirty="0"/>
              <a:t>      "</a:t>
            </a:r>
            <a:r>
              <a:rPr lang="en-US" sz="800" dirty="0" err="1"/>
              <a:t>prov:entity</a:t>
            </a:r>
            <a:r>
              <a:rPr lang="en-US" sz="800" dirty="0"/>
              <a:t>": "ex:e2"</a:t>
            </a:r>
          </a:p>
          <a:p>
            <a:r>
              <a:rPr lang="en-US" sz="800" dirty="0"/>
              <a:t>    }</a:t>
            </a:r>
          </a:p>
          <a:p>
            <a:r>
              <a:rPr lang="en-US" sz="800" dirty="0"/>
              <a:t>  },</a:t>
            </a:r>
          </a:p>
          <a:p>
            <a:r>
              <a:rPr lang="en-US" sz="800" dirty="0"/>
              <a:t>  "entity": {</a:t>
            </a:r>
          </a:p>
          <a:p>
            <a:r>
              <a:rPr lang="en-US" sz="800" dirty="0"/>
              <a:t>    "ex:e2": {}</a:t>
            </a:r>
          </a:p>
          <a:p>
            <a:r>
              <a:rPr lang="en-US" sz="800" dirty="0"/>
              <a:t>  },</a:t>
            </a:r>
          </a:p>
          <a:p>
            <a:r>
              <a:rPr lang="en-US" sz="800" dirty="0"/>
              <a:t>  "prefix": {</a:t>
            </a:r>
          </a:p>
          <a:p>
            <a:r>
              <a:rPr lang="en-US" sz="800" dirty="0"/>
              <a:t>    "</a:t>
            </a:r>
            <a:r>
              <a:rPr lang="en-US" sz="800" dirty="0" err="1"/>
              <a:t>xsd</a:t>
            </a:r>
            <a:r>
              <a:rPr lang="en-US" sz="800" dirty="0"/>
              <a:t>": "http://www.w3.org/2001/</a:t>
            </a:r>
            <a:r>
              <a:rPr lang="en-US" sz="800" dirty="0" err="1"/>
              <a:t>XMLSchema</a:t>
            </a:r>
            <a:r>
              <a:rPr lang="en-US" sz="800" dirty="0"/>
              <a:t>",</a:t>
            </a:r>
          </a:p>
          <a:p>
            <a:r>
              <a:rPr lang="en-US" sz="800" dirty="0"/>
              <a:t>    "</a:t>
            </a:r>
            <a:r>
              <a:rPr lang="en-US" sz="800" dirty="0" err="1"/>
              <a:t>prov</a:t>
            </a:r>
            <a:r>
              <a:rPr lang="en-US" sz="800" dirty="0"/>
              <a:t>": "http://www.w3.org/ns/</a:t>
            </a:r>
            <a:r>
              <a:rPr lang="en-US" sz="800" dirty="0" err="1"/>
              <a:t>prov</a:t>
            </a:r>
            <a:r>
              <a:rPr lang="en-US" sz="800" dirty="0"/>
              <a:t>#",</a:t>
            </a:r>
          </a:p>
          <a:p>
            <a:r>
              <a:rPr lang="en-US" sz="800" dirty="0"/>
              <a:t>    "ex": "http://example/"</a:t>
            </a:r>
          </a:p>
          <a:p>
            <a:r>
              <a:rPr lang="en-US" sz="800" dirty="0"/>
              <a:t>  },</a:t>
            </a:r>
          </a:p>
          <a:p>
            <a:r>
              <a:rPr lang="en-US" sz="800" dirty="0"/>
              <a:t>  "activity": {</a:t>
            </a:r>
          </a:p>
          <a:p>
            <a:r>
              <a:rPr lang="en-US" sz="800" dirty="0"/>
              <a:t>    "ex:a1": {}</a:t>
            </a:r>
          </a:p>
          <a:p>
            <a:r>
              <a:rPr lang="en-US" sz="800" dirty="0"/>
              <a:t>  }</a:t>
            </a:r>
          </a:p>
          <a:p>
            <a:r>
              <a:rPr lang="en-US" sz="800" dirty="0"/>
              <a:t>}</a:t>
            </a:r>
          </a:p>
        </p:txBody>
      </p:sp>
      <p:pic>
        <p:nvPicPr>
          <p:cNvPr id="4" name="Content Placeholder 3"/>
          <p:cNvPicPr>
            <a:picLocks noGrp="1" noChangeAspect="1"/>
          </p:cNvPicPr>
          <p:nvPr>
            <p:ph sz="half" idx="16"/>
          </p:nvPr>
        </p:nvPicPr>
        <p:blipFill>
          <a:blip r:embed="rId2"/>
          <a:srcRect t="-16496" b="-16496"/>
          <a:stretch>
            <a:fillRect/>
          </a:stretch>
        </p:blipFill>
        <p:spPr/>
      </p:pic>
    </p:spTree>
    <p:extLst>
      <p:ext uri="{BB962C8B-B14F-4D97-AF65-F5344CB8AC3E}">
        <p14:creationId xmlns:p14="http://schemas.microsoft.com/office/powerpoint/2010/main" val="289534269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8"/>
          <p:cNvPicPr>
            <a:picLocks noGrp="1" noChangeAspect="1"/>
          </p:cNvPicPr>
          <p:nvPr>
            <p:ph sz="half" idx="1"/>
          </p:nvPr>
        </p:nvPicPr>
        <p:blipFill>
          <a:blip r:embed="rId2"/>
          <a:srcRect t="-38368" b="-38368"/>
          <a:stretch>
            <a:fillRect/>
          </a:stretch>
        </p:blipFill>
        <p:spPr>
          <a:prstGeom prst="rect">
            <a:avLst/>
          </a:prstGeom>
        </p:spPr>
      </p:pic>
      <p:sp>
        <p:nvSpPr>
          <p:cNvPr id="11" name="Content Placeholder 10"/>
          <p:cNvSpPr>
            <a:spLocks noGrp="1"/>
          </p:cNvSpPr>
          <p:nvPr>
            <p:ph sz="half" idx="2"/>
          </p:nvPr>
        </p:nvSpPr>
        <p:spPr/>
        <p:txBody>
          <a:bodyPr>
            <a:normAutofit/>
          </a:bodyPr>
          <a:lstStyle/>
          <a:p>
            <a:pPr marL="0" indent="0">
              <a:buNone/>
            </a:pPr>
            <a:endParaRPr lang="en-US" sz="2400" dirty="0"/>
          </a:p>
          <a:p>
            <a:pPr marL="0" indent="0">
              <a:buNone/>
            </a:pPr>
            <a:r>
              <a:rPr lang="en-US" sz="2400" dirty="0" smtClean="0"/>
              <a:t>Unqualified</a:t>
            </a:r>
            <a:endParaRPr lang="en-US" sz="1800" dirty="0" smtClean="0"/>
          </a:p>
          <a:p>
            <a:pPr marL="0" indent="0">
              <a:buNone/>
            </a:pPr>
            <a:r>
              <a:rPr lang="en-US" sz="1600" dirty="0" smtClean="0">
                <a:latin typeface="Courier New"/>
                <a:cs typeface="Courier New"/>
              </a:rPr>
              <a:t>:e a </a:t>
            </a:r>
            <a:r>
              <a:rPr lang="en-US" sz="1600" dirty="0" err="1" smtClean="0">
                <a:latin typeface="Courier New"/>
                <a:cs typeface="Courier New"/>
              </a:rPr>
              <a:t>prov:Entity</a:t>
            </a:r>
            <a:r>
              <a:rPr lang="en-US" sz="1600" dirty="0" smtClean="0">
                <a:latin typeface="Courier New"/>
                <a:cs typeface="Courier New"/>
              </a:rPr>
              <a:t>.</a:t>
            </a:r>
          </a:p>
          <a:p>
            <a:pPr marL="0" indent="0">
              <a:buNone/>
            </a:pPr>
            <a:r>
              <a:rPr lang="en-US" sz="1600" dirty="0" smtClean="0">
                <a:latin typeface="Courier New"/>
                <a:cs typeface="Courier New"/>
              </a:rPr>
              <a:t>:a a </a:t>
            </a:r>
            <a:r>
              <a:rPr lang="en-US" sz="1600" dirty="0" err="1" smtClean="0">
                <a:latin typeface="Courier New"/>
                <a:cs typeface="Courier New"/>
              </a:rPr>
              <a:t>prov:Activity</a:t>
            </a:r>
            <a:r>
              <a:rPr lang="en-US" sz="1600" dirty="0" smtClean="0">
                <a:latin typeface="Courier New"/>
                <a:cs typeface="Courier New"/>
              </a:rPr>
              <a:t>.</a:t>
            </a:r>
          </a:p>
          <a:p>
            <a:pPr marL="0" indent="0">
              <a:buNone/>
            </a:pPr>
            <a:r>
              <a:rPr lang="en-US" sz="1600" dirty="0" smtClean="0">
                <a:latin typeface="Courier New"/>
                <a:cs typeface="Courier New"/>
              </a:rPr>
              <a:t>:a </a:t>
            </a:r>
            <a:r>
              <a:rPr lang="en-US" sz="1600" dirty="0" err="1" smtClean="0">
                <a:latin typeface="Courier New"/>
                <a:cs typeface="Courier New"/>
              </a:rPr>
              <a:t>prov:used</a:t>
            </a:r>
            <a:r>
              <a:rPr lang="en-US" sz="1600" dirty="0" smtClean="0">
                <a:latin typeface="Courier New"/>
                <a:cs typeface="Courier New"/>
              </a:rPr>
              <a:t> :e.</a:t>
            </a:r>
          </a:p>
          <a:p>
            <a:pPr marL="0" indent="0">
              <a:buNone/>
            </a:pPr>
            <a:endParaRPr lang="en-US" sz="1800" dirty="0" smtClean="0"/>
          </a:p>
          <a:p>
            <a:pPr marL="0" indent="0">
              <a:buNone/>
            </a:pPr>
            <a:r>
              <a:rPr lang="en-US" sz="2400" dirty="0" smtClean="0"/>
              <a:t>Qualified</a:t>
            </a:r>
            <a:endParaRPr lang="en-US" sz="1800" dirty="0" smtClean="0"/>
          </a:p>
          <a:p>
            <a:pPr marL="0" indent="0">
              <a:buNone/>
            </a:pPr>
            <a:r>
              <a:rPr lang="en-US" sz="1600" dirty="0" smtClean="0">
                <a:latin typeface="Courier New"/>
                <a:cs typeface="Courier New"/>
              </a:rPr>
              <a:t>:u a </a:t>
            </a:r>
            <a:r>
              <a:rPr lang="en-US" sz="1600" dirty="0" err="1" smtClean="0">
                <a:latin typeface="Courier New"/>
                <a:cs typeface="Courier New"/>
              </a:rPr>
              <a:t>prov:Usage</a:t>
            </a:r>
            <a:r>
              <a:rPr lang="en-US" sz="1600" dirty="0" smtClean="0">
                <a:latin typeface="Courier New"/>
                <a:cs typeface="Courier New"/>
              </a:rPr>
              <a:t>.</a:t>
            </a:r>
          </a:p>
          <a:p>
            <a:pPr marL="0" indent="0">
              <a:buNone/>
            </a:pPr>
            <a:r>
              <a:rPr lang="en-US" sz="1600" dirty="0" smtClean="0">
                <a:latin typeface="Courier New"/>
                <a:cs typeface="Courier New"/>
              </a:rPr>
              <a:t>:a </a:t>
            </a:r>
            <a:r>
              <a:rPr lang="en-US" sz="1600" dirty="0" err="1" smtClean="0">
                <a:latin typeface="Courier New"/>
                <a:cs typeface="Courier New"/>
              </a:rPr>
              <a:t>prov:qualifiedUsage</a:t>
            </a:r>
            <a:r>
              <a:rPr lang="en-US" sz="1600" dirty="0" smtClean="0">
                <a:latin typeface="Courier New"/>
                <a:cs typeface="Courier New"/>
              </a:rPr>
              <a:t> :u.</a:t>
            </a:r>
          </a:p>
          <a:p>
            <a:pPr marL="0" indent="0">
              <a:buNone/>
            </a:pPr>
            <a:r>
              <a:rPr lang="en-US" sz="1600" dirty="0" smtClean="0">
                <a:latin typeface="Courier New"/>
                <a:cs typeface="Courier New"/>
              </a:rPr>
              <a:t>:u </a:t>
            </a:r>
            <a:r>
              <a:rPr lang="en-US" sz="1600" dirty="0" err="1" smtClean="0">
                <a:latin typeface="Courier New"/>
                <a:cs typeface="Courier New"/>
              </a:rPr>
              <a:t>prov:entity</a:t>
            </a:r>
            <a:r>
              <a:rPr lang="en-US" sz="1600" dirty="0" smtClean="0">
                <a:latin typeface="Courier New"/>
                <a:cs typeface="Courier New"/>
              </a:rPr>
              <a:t> :e.</a:t>
            </a:r>
          </a:p>
          <a:p>
            <a:pPr marL="0" indent="0">
              <a:buNone/>
            </a:pPr>
            <a:r>
              <a:rPr lang="en-US" sz="1600" dirty="0" smtClean="0">
                <a:latin typeface="Courier New"/>
                <a:cs typeface="Courier New"/>
              </a:rPr>
              <a:t>:u </a:t>
            </a:r>
            <a:r>
              <a:rPr lang="en-US" sz="1600" dirty="0" err="1" smtClean="0">
                <a:latin typeface="Courier New"/>
                <a:cs typeface="Courier New"/>
              </a:rPr>
              <a:t>prov:atTime</a:t>
            </a:r>
            <a:r>
              <a:rPr lang="en-US" sz="1600" dirty="0">
                <a:latin typeface="Courier New"/>
                <a:cs typeface="Courier New"/>
              </a:rPr>
              <a:t> </a:t>
            </a:r>
            <a:r>
              <a:rPr lang="en-US" sz="1600" dirty="0" smtClean="0">
                <a:latin typeface="Courier New"/>
                <a:cs typeface="Courier New"/>
              </a:rPr>
              <a:t>   "2012-04-01T12:01:</a:t>
            </a:r>
            <a:r>
              <a:rPr lang="en-US" sz="1600" dirty="0">
                <a:latin typeface="Courier New"/>
                <a:cs typeface="Courier New"/>
              </a:rPr>
              <a:t>01"</a:t>
            </a:r>
            <a:endParaRPr lang="en-US" sz="1600" dirty="0" smtClean="0">
              <a:latin typeface="Courier New"/>
              <a:cs typeface="Courier New"/>
            </a:endParaRPr>
          </a:p>
          <a:p>
            <a:pPr marL="0" indent="0">
              <a:buNone/>
            </a:pPr>
            <a:r>
              <a:rPr lang="en-US" sz="1600" dirty="0" smtClean="0">
                <a:latin typeface="Courier New"/>
                <a:cs typeface="Courier New"/>
              </a:rPr>
              <a:t>^^</a:t>
            </a:r>
            <a:r>
              <a:rPr lang="en-US" sz="1600" dirty="0" err="1" smtClean="0">
                <a:latin typeface="Courier New"/>
                <a:cs typeface="Courier New"/>
              </a:rPr>
              <a:t>xsd:dateTime</a:t>
            </a:r>
            <a:r>
              <a:rPr lang="en-US" sz="1600" dirty="0" smtClean="0">
                <a:latin typeface="Courier New"/>
                <a:cs typeface="Courier New"/>
              </a:rPr>
              <a:t>.</a:t>
            </a:r>
            <a:endParaRPr lang="en-US" sz="1600" dirty="0">
              <a:latin typeface="Courier New"/>
              <a:cs typeface="Courier New"/>
            </a:endParaRPr>
          </a:p>
        </p:txBody>
      </p:sp>
      <p:sp>
        <p:nvSpPr>
          <p:cNvPr id="2" name="Title 1"/>
          <p:cNvSpPr>
            <a:spLocks noGrp="1"/>
          </p:cNvSpPr>
          <p:nvPr>
            <p:ph type="title"/>
          </p:nvPr>
        </p:nvSpPr>
        <p:spPr/>
        <p:txBody>
          <a:bodyPr>
            <a:normAutofit fontScale="90000"/>
          </a:bodyPr>
          <a:lstStyle/>
          <a:p>
            <a:r>
              <a:rPr lang="en-US" dirty="0" smtClean="0"/>
              <a:t>Usage</a:t>
            </a:r>
            <a:endParaRPr lang="en-US" dirty="0"/>
          </a:p>
        </p:txBody>
      </p:sp>
      <p:pic>
        <p:nvPicPr>
          <p:cNvPr id="15" name="Content Placeholder 9" descr="use-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22002" b="-22002"/>
          <a:stretch>
            <a:fillRect/>
          </a:stretch>
        </p:blipFill>
        <p:spPr/>
      </p:pic>
      <p:sp>
        <p:nvSpPr>
          <p:cNvPr id="20" name="Content Placeholder 19"/>
          <p:cNvSpPr>
            <a:spLocks noGrp="1"/>
          </p:cNvSpPr>
          <p:nvPr>
            <p:ph sz="quarter" idx="14"/>
          </p:nvPr>
        </p:nvSpPr>
        <p:spPr/>
        <p:txBody>
          <a:bodyPr/>
          <a:lstStyle/>
          <a:p>
            <a:r>
              <a:rPr lang="en-US" dirty="0"/>
              <a:t>Usage is the beginning of utilizing an entity by an activity. Before usage, the activity had not begun to utilize this entity and could not have been affected by the entity. </a:t>
            </a:r>
          </a:p>
          <a:p>
            <a:endParaRPr lang="en-US" dirty="0"/>
          </a:p>
        </p:txBody>
      </p:sp>
    </p:spTree>
    <p:extLst>
      <p:ext uri="{BB962C8B-B14F-4D97-AF65-F5344CB8AC3E}">
        <p14:creationId xmlns:p14="http://schemas.microsoft.com/office/powerpoint/2010/main" val="36282640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p:txBody>
          <a:bodyPr>
            <a:normAutofit/>
          </a:bodyPr>
          <a:lstStyle/>
          <a:p>
            <a:pPr marL="0" indent="0">
              <a:buNone/>
            </a:pPr>
            <a:endParaRPr lang="en-US" sz="2400" dirty="0"/>
          </a:p>
          <a:p>
            <a:pPr marL="0" indent="0">
              <a:buNone/>
            </a:pPr>
            <a:r>
              <a:rPr lang="en-US" sz="2400" dirty="0" smtClean="0"/>
              <a:t>Unqualified</a:t>
            </a:r>
            <a:endParaRPr lang="en-US" sz="1800" dirty="0" smtClean="0"/>
          </a:p>
          <a:p>
            <a:pPr marL="0" indent="0">
              <a:buNone/>
            </a:pPr>
            <a:r>
              <a:rPr lang="en-US" sz="1600" dirty="0" smtClean="0">
                <a:latin typeface="Courier New"/>
                <a:cs typeface="Courier New"/>
              </a:rPr>
              <a:t>:e a </a:t>
            </a:r>
            <a:r>
              <a:rPr lang="en-US" sz="1600" dirty="0" err="1" smtClean="0">
                <a:latin typeface="Courier New"/>
                <a:cs typeface="Courier New"/>
              </a:rPr>
              <a:t>prov:Entity</a:t>
            </a:r>
            <a:r>
              <a:rPr lang="en-US" sz="1600" dirty="0" smtClean="0">
                <a:latin typeface="Courier New"/>
                <a:cs typeface="Courier New"/>
              </a:rPr>
              <a:t>.</a:t>
            </a:r>
          </a:p>
          <a:p>
            <a:pPr marL="0" indent="0">
              <a:buNone/>
            </a:pPr>
            <a:r>
              <a:rPr lang="en-US" sz="1600" dirty="0" smtClean="0">
                <a:latin typeface="Courier New"/>
                <a:cs typeface="Courier New"/>
              </a:rPr>
              <a:t>:a a </a:t>
            </a:r>
            <a:r>
              <a:rPr lang="en-US" sz="1600" dirty="0" err="1" smtClean="0">
                <a:latin typeface="Courier New"/>
                <a:cs typeface="Courier New"/>
              </a:rPr>
              <a:t>prov:Activity</a:t>
            </a:r>
            <a:r>
              <a:rPr lang="en-US" sz="1600" dirty="0" smtClean="0">
                <a:latin typeface="Courier New"/>
                <a:cs typeface="Courier New"/>
              </a:rPr>
              <a:t>.</a:t>
            </a:r>
          </a:p>
          <a:p>
            <a:pPr marL="0" indent="0">
              <a:buNone/>
            </a:pPr>
            <a:r>
              <a:rPr lang="en-US" sz="1600" dirty="0" smtClean="0">
                <a:latin typeface="Courier New"/>
                <a:cs typeface="Courier New"/>
              </a:rPr>
              <a:t>:e </a:t>
            </a:r>
            <a:r>
              <a:rPr lang="en-US" sz="1600" dirty="0" err="1" smtClean="0">
                <a:latin typeface="Courier New"/>
                <a:cs typeface="Courier New"/>
              </a:rPr>
              <a:t>prov:wasInvalidatedBy</a:t>
            </a:r>
            <a:r>
              <a:rPr lang="en-US" sz="1600" dirty="0" smtClean="0">
                <a:latin typeface="Courier New"/>
                <a:cs typeface="Courier New"/>
              </a:rPr>
              <a:t> :a.</a:t>
            </a:r>
          </a:p>
          <a:p>
            <a:pPr marL="0" indent="0">
              <a:buNone/>
            </a:pPr>
            <a:endParaRPr lang="en-US" sz="1800" dirty="0" smtClean="0"/>
          </a:p>
          <a:p>
            <a:pPr marL="0" indent="0">
              <a:buNone/>
            </a:pPr>
            <a:r>
              <a:rPr lang="en-US" sz="2400" dirty="0" smtClean="0"/>
              <a:t>Qualified</a:t>
            </a:r>
            <a:endParaRPr lang="en-US" sz="1800" dirty="0" smtClean="0"/>
          </a:p>
          <a:p>
            <a:pPr marL="0" indent="0">
              <a:buNone/>
            </a:pPr>
            <a:r>
              <a:rPr lang="en-US" sz="1600" dirty="0" smtClean="0">
                <a:latin typeface="Courier New"/>
                <a:cs typeface="Courier New"/>
              </a:rPr>
              <a:t>:</a:t>
            </a:r>
            <a:r>
              <a:rPr lang="en-US" sz="1600" dirty="0" err="1" smtClean="0">
                <a:latin typeface="Courier New"/>
                <a:cs typeface="Courier New"/>
              </a:rPr>
              <a:t>i</a:t>
            </a:r>
            <a:r>
              <a:rPr lang="en-US" sz="1600" dirty="0" smtClean="0">
                <a:latin typeface="Courier New"/>
                <a:cs typeface="Courier New"/>
              </a:rPr>
              <a:t> a </a:t>
            </a:r>
            <a:r>
              <a:rPr lang="en-US" sz="1600" dirty="0" err="1" smtClean="0">
                <a:latin typeface="Courier New"/>
                <a:cs typeface="Courier New"/>
              </a:rPr>
              <a:t>prov:Invalidation</a:t>
            </a:r>
            <a:r>
              <a:rPr lang="en-US" sz="1600" dirty="0" smtClean="0">
                <a:latin typeface="Courier New"/>
                <a:cs typeface="Courier New"/>
              </a:rPr>
              <a:t>.</a:t>
            </a:r>
          </a:p>
          <a:p>
            <a:pPr marL="0" indent="0">
              <a:buNone/>
            </a:pPr>
            <a:r>
              <a:rPr lang="en-US" sz="1600" dirty="0" smtClean="0">
                <a:latin typeface="Courier New"/>
                <a:cs typeface="Courier New"/>
              </a:rPr>
              <a:t>:e </a:t>
            </a:r>
            <a:r>
              <a:rPr lang="en-US" sz="1600" dirty="0" err="1" smtClean="0">
                <a:latin typeface="Courier New"/>
                <a:cs typeface="Courier New"/>
              </a:rPr>
              <a:t>prov:qualifiedInvalidation</a:t>
            </a:r>
            <a:r>
              <a:rPr lang="en-US" sz="1600" dirty="0" smtClean="0">
                <a:latin typeface="Courier New"/>
                <a:cs typeface="Courier New"/>
              </a:rPr>
              <a:t> :</a:t>
            </a:r>
            <a:r>
              <a:rPr lang="en-US" sz="1600" dirty="0" err="1" smtClean="0">
                <a:latin typeface="Courier New"/>
                <a:cs typeface="Courier New"/>
              </a:rPr>
              <a:t>i</a:t>
            </a:r>
            <a:r>
              <a:rPr lang="en-US" sz="1600" dirty="0" smtClean="0">
                <a:latin typeface="Courier New"/>
                <a:cs typeface="Courier New"/>
              </a:rPr>
              <a:t>.</a:t>
            </a:r>
          </a:p>
          <a:p>
            <a:pPr marL="0" indent="0">
              <a:buNone/>
            </a:pPr>
            <a:r>
              <a:rPr lang="en-US" sz="1600" dirty="0" smtClean="0">
                <a:latin typeface="Courier New"/>
                <a:cs typeface="Courier New"/>
              </a:rPr>
              <a:t>:</a:t>
            </a:r>
            <a:r>
              <a:rPr lang="en-US" sz="1600" dirty="0" err="1" smtClean="0">
                <a:latin typeface="Courier New"/>
                <a:cs typeface="Courier New"/>
              </a:rPr>
              <a:t>i</a:t>
            </a:r>
            <a:r>
              <a:rPr lang="en-US" sz="1600" dirty="0" smtClean="0">
                <a:latin typeface="Courier New"/>
                <a:cs typeface="Courier New"/>
              </a:rPr>
              <a:t> </a:t>
            </a:r>
            <a:r>
              <a:rPr lang="en-US" sz="1600" dirty="0" err="1" smtClean="0">
                <a:latin typeface="Courier New"/>
                <a:cs typeface="Courier New"/>
              </a:rPr>
              <a:t>prov:activity</a:t>
            </a:r>
            <a:r>
              <a:rPr lang="en-US" sz="1600" dirty="0" smtClean="0">
                <a:latin typeface="Courier New"/>
                <a:cs typeface="Courier New"/>
              </a:rPr>
              <a:t> :a.</a:t>
            </a:r>
          </a:p>
          <a:p>
            <a:pPr marL="0" indent="0">
              <a:buNone/>
            </a:pPr>
            <a:r>
              <a:rPr lang="en-US" sz="1600" dirty="0" smtClean="0">
                <a:latin typeface="Courier New"/>
                <a:cs typeface="Courier New"/>
              </a:rPr>
              <a:t>:</a:t>
            </a:r>
            <a:r>
              <a:rPr lang="en-US" sz="1600" dirty="0" err="1" smtClean="0">
                <a:latin typeface="Courier New"/>
                <a:cs typeface="Courier New"/>
              </a:rPr>
              <a:t>i</a:t>
            </a:r>
            <a:r>
              <a:rPr lang="en-US" sz="1600" dirty="0" smtClean="0">
                <a:latin typeface="Courier New"/>
                <a:cs typeface="Courier New"/>
              </a:rPr>
              <a:t> </a:t>
            </a:r>
            <a:r>
              <a:rPr lang="en-US" sz="1600" dirty="0" err="1" smtClean="0">
                <a:latin typeface="Courier New"/>
                <a:cs typeface="Courier New"/>
              </a:rPr>
              <a:t>prov:atTime</a:t>
            </a:r>
            <a:r>
              <a:rPr lang="en-US" sz="1600" dirty="0" smtClean="0">
                <a:latin typeface="Courier New"/>
                <a:cs typeface="Courier New"/>
              </a:rPr>
              <a:t> "2012-04-01T12:01:</a:t>
            </a:r>
            <a:r>
              <a:rPr lang="en-US" sz="1600" dirty="0">
                <a:latin typeface="Courier New"/>
                <a:cs typeface="Courier New"/>
              </a:rPr>
              <a:t>01"^</a:t>
            </a:r>
            <a:r>
              <a:rPr lang="en-US" sz="1600" dirty="0" smtClean="0">
                <a:latin typeface="Courier New"/>
                <a:cs typeface="Courier New"/>
              </a:rPr>
              <a:t>^</a:t>
            </a:r>
            <a:r>
              <a:rPr lang="en-US" sz="1600" dirty="0" err="1" smtClean="0">
                <a:latin typeface="Courier New"/>
                <a:cs typeface="Courier New"/>
              </a:rPr>
              <a:t>xsd:dateTime</a:t>
            </a:r>
            <a:r>
              <a:rPr lang="en-US" sz="1600" dirty="0" smtClean="0">
                <a:latin typeface="Courier New"/>
                <a:cs typeface="Courier New"/>
              </a:rPr>
              <a:t>.</a:t>
            </a:r>
            <a:endParaRPr lang="en-US" sz="1600" dirty="0">
              <a:latin typeface="Courier New"/>
              <a:cs typeface="Courier New"/>
            </a:endParaRPr>
          </a:p>
        </p:txBody>
      </p:sp>
      <p:sp>
        <p:nvSpPr>
          <p:cNvPr id="2" name="Title 1"/>
          <p:cNvSpPr>
            <a:spLocks noGrp="1"/>
          </p:cNvSpPr>
          <p:nvPr>
            <p:ph type="title"/>
          </p:nvPr>
        </p:nvSpPr>
        <p:spPr/>
        <p:txBody>
          <a:bodyPr>
            <a:normAutofit fontScale="90000"/>
          </a:bodyPr>
          <a:lstStyle/>
          <a:p>
            <a:r>
              <a:rPr lang="en-US" dirty="0" smtClean="0"/>
              <a:t>Invalidation</a:t>
            </a:r>
            <a:endParaRPr lang="en-US" dirty="0"/>
          </a:p>
        </p:txBody>
      </p:sp>
      <p:sp>
        <p:nvSpPr>
          <p:cNvPr id="7" name="Content Placeholder 6"/>
          <p:cNvSpPr>
            <a:spLocks noGrp="1"/>
          </p:cNvSpPr>
          <p:nvPr>
            <p:ph sz="quarter" idx="14"/>
          </p:nvPr>
        </p:nvSpPr>
        <p:spPr/>
        <p:txBody>
          <a:bodyPr/>
          <a:lstStyle/>
          <a:p>
            <a:r>
              <a:rPr lang="en-US" dirty="0"/>
              <a:t>Invalidation is the start of the destruction, cessation, or expiry of an existing entity by an activity. The entity is no longer available for use (or further invalidation) after invalidation. </a:t>
            </a:r>
          </a:p>
          <a:p>
            <a:endParaRPr lang="en-US" dirty="0"/>
          </a:p>
        </p:txBody>
      </p:sp>
      <p:pic>
        <p:nvPicPr>
          <p:cNvPr id="4" name="Content Placeholder 3" descr="inv-drawing.png"/>
          <p:cNvPicPr>
            <a:picLocks noGrp="1" noChangeAspect="1"/>
          </p:cNvPicPr>
          <p:nvPr>
            <p:ph sz="half" idx="13"/>
          </p:nvPr>
        </p:nvPicPr>
        <p:blipFill>
          <a:blip r:embed="rId2">
            <a:extLst>
              <a:ext uri="{28A0092B-C50C-407E-A947-70E740481C1C}">
                <a14:useLocalDpi xmlns:a14="http://schemas.microsoft.com/office/drawing/2010/main" val="0"/>
              </a:ext>
            </a:extLst>
          </a:blip>
          <a:srcRect t="-22002" b="-22002"/>
          <a:stretch>
            <a:fillRect/>
          </a:stretch>
        </p:blipFill>
        <p:spPr/>
      </p:pic>
      <p:pic>
        <p:nvPicPr>
          <p:cNvPr id="6" name="Content Placeholder 5"/>
          <p:cNvPicPr>
            <a:picLocks noGrp="1" noChangeAspect="1"/>
          </p:cNvPicPr>
          <p:nvPr>
            <p:ph sz="half" idx="1"/>
          </p:nvPr>
        </p:nvPicPr>
        <p:blipFill>
          <a:blip r:embed="rId3"/>
          <a:srcRect t="-50360" b="-50360"/>
          <a:stretch>
            <a:fillRect/>
          </a:stretch>
        </p:blipFill>
        <p:spPr/>
      </p:pic>
    </p:spTree>
    <p:extLst>
      <p:ext uri="{BB962C8B-B14F-4D97-AF65-F5344CB8AC3E}">
        <p14:creationId xmlns:p14="http://schemas.microsoft.com/office/powerpoint/2010/main" val="10812843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29421" b="-29421"/>
          <a:stretch>
            <a:fillRect/>
          </a:stretch>
        </p:blipFill>
        <p:spPr/>
      </p:pic>
      <p:sp>
        <p:nvSpPr>
          <p:cNvPr id="3" name="Content Placeholder 2"/>
          <p:cNvSpPr>
            <a:spLocks noGrp="1"/>
          </p:cNvSpPr>
          <p:nvPr>
            <p:ph sz="half" idx="2"/>
          </p:nvPr>
        </p:nvSpPr>
        <p:spPr/>
        <p:txBody>
          <a:bodyPr>
            <a:normAutofit fontScale="70000" lnSpcReduction="20000"/>
          </a:bodyPr>
          <a:lstStyle/>
          <a:p>
            <a:pPr marL="0" indent="0">
              <a:buNone/>
            </a:pPr>
            <a:r>
              <a:rPr lang="en-US" sz="4000" dirty="0"/>
              <a:t>Unqualified</a:t>
            </a:r>
            <a:endParaRPr lang="en-US" sz="3200" dirty="0"/>
          </a:p>
          <a:p>
            <a:pPr marL="0" indent="0">
              <a:buNone/>
            </a:pPr>
            <a:r>
              <a:rPr lang="en-US" dirty="0" smtClean="0">
                <a:latin typeface="Courier New"/>
                <a:cs typeface="Courier New"/>
              </a:rPr>
              <a:t>:</a:t>
            </a:r>
            <a:r>
              <a:rPr lang="en-US" dirty="0">
                <a:latin typeface="Courier New"/>
                <a:cs typeface="Courier New"/>
              </a:rPr>
              <a:t>a2 a </a:t>
            </a:r>
            <a:r>
              <a:rPr lang="en-US" dirty="0" err="1">
                <a:latin typeface="Courier New"/>
                <a:cs typeface="Courier New"/>
              </a:rPr>
              <a:t>prov:Activity</a:t>
            </a:r>
            <a:r>
              <a:rPr lang="en-US" dirty="0">
                <a:latin typeface="Courier New"/>
                <a:cs typeface="Courier New"/>
              </a:rPr>
              <a:t>.</a:t>
            </a:r>
          </a:p>
          <a:p>
            <a:pPr marL="0" indent="0">
              <a:buNone/>
            </a:pPr>
            <a:r>
              <a:rPr lang="en-US" dirty="0">
                <a:latin typeface="Courier New"/>
                <a:cs typeface="Courier New"/>
              </a:rPr>
              <a:t>:e a </a:t>
            </a:r>
            <a:r>
              <a:rPr lang="en-US" dirty="0" err="1">
                <a:latin typeface="Courier New"/>
                <a:cs typeface="Courier New"/>
              </a:rPr>
              <a:t>prov:Entity</a:t>
            </a:r>
            <a:r>
              <a:rPr lang="en-US" dirty="0">
                <a:latin typeface="Courier New"/>
                <a:cs typeface="Courier New"/>
              </a:rPr>
              <a:t>.</a:t>
            </a:r>
          </a:p>
          <a:p>
            <a:pPr marL="0" indent="0">
              <a:buNone/>
            </a:pPr>
            <a:r>
              <a:rPr lang="en-US" dirty="0">
                <a:latin typeface="Courier New"/>
                <a:cs typeface="Courier New"/>
              </a:rPr>
              <a:t>:a2 </a:t>
            </a:r>
            <a:r>
              <a:rPr lang="en-US" dirty="0" err="1">
                <a:latin typeface="Courier New"/>
                <a:cs typeface="Courier New"/>
              </a:rPr>
              <a:t>prov:wasStartedBy</a:t>
            </a:r>
            <a:r>
              <a:rPr lang="en-US" dirty="0">
                <a:latin typeface="Courier New"/>
                <a:cs typeface="Courier New"/>
              </a:rPr>
              <a:t> </a:t>
            </a:r>
            <a:r>
              <a:rPr lang="en-US" dirty="0" smtClean="0">
                <a:latin typeface="Courier New"/>
                <a:cs typeface="Courier New"/>
              </a:rPr>
              <a:t>:e.</a:t>
            </a:r>
          </a:p>
          <a:p>
            <a:pPr marL="0" indent="0">
              <a:buNone/>
            </a:pPr>
            <a:endParaRPr lang="en-US" sz="3200" dirty="0"/>
          </a:p>
          <a:p>
            <a:pPr marL="0" indent="0">
              <a:buNone/>
            </a:pPr>
            <a:r>
              <a:rPr lang="en-US" sz="4000" dirty="0"/>
              <a:t>Qualified</a:t>
            </a:r>
            <a:endParaRPr lang="en-US" sz="3200" dirty="0"/>
          </a:p>
          <a:p>
            <a:pPr marL="0" indent="0">
              <a:buNone/>
            </a:pPr>
            <a:r>
              <a:rPr lang="en-US" dirty="0" smtClean="0">
                <a:latin typeface="Courier New"/>
                <a:cs typeface="Courier New"/>
              </a:rPr>
              <a:t>:s </a:t>
            </a:r>
            <a:r>
              <a:rPr lang="en-US" dirty="0">
                <a:latin typeface="Courier New"/>
                <a:cs typeface="Courier New"/>
              </a:rPr>
              <a:t>a </a:t>
            </a:r>
            <a:r>
              <a:rPr lang="en-US" dirty="0" err="1">
                <a:latin typeface="Courier New"/>
                <a:cs typeface="Courier New"/>
              </a:rPr>
              <a:t>prov:Start</a:t>
            </a:r>
            <a:r>
              <a:rPr lang="en-US" dirty="0">
                <a:latin typeface="Courier New"/>
                <a:cs typeface="Courier New"/>
              </a:rPr>
              <a:t>.</a:t>
            </a:r>
          </a:p>
          <a:p>
            <a:pPr marL="0" indent="0">
              <a:buNone/>
            </a:pPr>
            <a:r>
              <a:rPr lang="en-US" dirty="0">
                <a:latin typeface="Courier New"/>
                <a:cs typeface="Courier New"/>
              </a:rPr>
              <a:t>:a2 </a:t>
            </a:r>
            <a:r>
              <a:rPr lang="en-US" dirty="0" err="1">
                <a:latin typeface="Courier New"/>
                <a:cs typeface="Courier New"/>
              </a:rPr>
              <a:t>prov:qualifiedStart</a:t>
            </a:r>
            <a:r>
              <a:rPr lang="en-US" dirty="0">
                <a:latin typeface="Courier New"/>
                <a:cs typeface="Courier New"/>
              </a:rPr>
              <a:t> :</a:t>
            </a:r>
            <a:r>
              <a:rPr lang="en-US" dirty="0" smtClean="0">
                <a:latin typeface="Courier New"/>
                <a:cs typeface="Courier New"/>
              </a:rPr>
              <a:t>s.</a:t>
            </a:r>
          </a:p>
          <a:p>
            <a:pPr marL="0" indent="0">
              <a:buNone/>
            </a:pPr>
            <a:r>
              <a:rPr lang="en-US" dirty="0" smtClean="0">
                <a:latin typeface="Courier New"/>
                <a:cs typeface="Courier New"/>
              </a:rPr>
              <a:t>:</a:t>
            </a:r>
            <a:r>
              <a:rPr lang="en-US" dirty="0">
                <a:latin typeface="Courier New"/>
                <a:cs typeface="Courier New"/>
              </a:rPr>
              <a:t>s </a:t>
            </a:r>
            <a:r>
              <a:rPr lang="en-US" dirty="0" err="1">
                <a:latin typeface="Courier New"/>
                <a:cs typeface="Courier New"/>
              </a:rPr>
              <a:t>prov:entity</a:t>
            </a:r>
            <a:r>
              <a:rPr lang="en-US" dirty="0">
                <a:latin typeface="Courier New"/>
                <a:cs typeface="Courier New"/>
              </a:rPr>
              <a:t> :</a:t>
            </a:r>
            <a:r>
              <a:rPr lang="en-US" dirty="0" smtClean="0">
                <a:latin typeface="Courier New"/>
                <a:cs typeface="Courier New"/>
              </a:rPr>
              <a:t>e.</a:t>
            </a:r>
            <a:endParaRPr lang="en-US" dirty="0">
              <a:latin typeface="Courier New"/>
              <a:cs typeface="Courier New"/>
            </a:endParaRPr>
          </a:p>
          <a:p>
            <a:pPr marL="0" indent="0">
              <a:buNone/>
            </a:pPr>
            <a:r>
              <a:rPr lang="en-US" dirty="0">
                <a:latin typeface="Courier New"/>
                <a:cs typeface="Courier New"/>
              </a:rPr>
              <a:t>:s </a:t>
            </a:r>
            <a:r>
              <a:rPr lang="en-US" dirty="0" err="1">
                <a:latin typeface="Courier New"/>
                <a:cs typeface="Courier New"/>
              </a:rPr>
              <a:t>prov:hadActivity</a:t>
            </a:r>
            <a:r>
              <a:rPr lang="en-US" dirty="0">
                <a:latin typeface="Courier New"/>
                <a:cs typeface="Courier New"/>
              </a:rPr>
              <a:t> :</a:t>
            </a:r>
            <a:r>
              <a:rPr lang="en-US" dirty="0" smtClean="0">
                <a:latin typeface="Courier New"/>
                <a:cs typeface="Courier New"/>
              </a:rPr>
              <a:t>a1.</a:t>
            </a:r>
          </a:p>
          <a:p>
            <a:pPr marL="0" indent="0">
              <a:buNone/>
            </a:pPr>
            <a:r>
              <a:rPr lang="en-US" dirty="0" smtClean="0">
                <a:latin typeface="Courier New"/>
                <a:cs typeface="Courier New"/>
              </a:rPr>
              <a:t>:s </a:t>
            </a:r>
            <a:r>
              <a:rPr lang="en-US" dirty="0" err="1">
                <a:latin typeface="Courier New"/>
                <a:cs typeface="Courier New"/>
              </a:rPr>
              <a:t>prov:atTime</a:t>
            </a:r>
            <a:r>
              <a:rPr lang="en-US" dirty="0">
                <a:latin typeface="Courier New"/>
                <a:cs typeface="Courier New"/>
              </a:rPr>
              <a:t> "2012-04-01T12:01:01"^^</a:t>
            </a:r>
            <a:r>
              <a:rPr lang="en-US" dirty="0" err="1">
                <a:latin typeface="Courier New"/>
                <a:cs typeface="Courier New"/>
              </a:rPr>
              <a:t>xsd:dateTime</a:t>
            </a:r>
            <a:r>
              <a:rPr lang="en-US" dirty="0">
                <a:latin typeface="Courier New"/>
                <a:cs typeface="Courier New"/>
              </a:rPr>
              <a:t>.</a:t>
            </a:r>
          </a:p>
          <a:p>
            <a:endParaRPr lang="en-US" dirty="0"/>
          </a:p>
        </p:txBody>
      </p:sp>
      <p:sp>
        <p:nvSpPr>
          <p:cNvPr id="4" name="Title 3"/>
          <p:cNvSpPr>
            <a:spLocks noGrp="1"/>
          </p:cNvSpPr>
          <p:nvPr>
            <p:ph type="title"/>
          </p:nvPr>
        </p:nvSpPr>
        <p:spPr/>
        <p:txBody>
          <a:bodyPr>
            <a:normAutofit fontScale="90000"/>
          </a:bodyPr>
          <a:lstStyle/>
          <a:p>
            <a:r>
              <a:rPr lang="en-US" dirty="0" smtClean="0"/>
              <a:t>Start</a:t>
            </a:r>
            <a:endParaRPr lang="en-US" dirty="0"/>
          </a:p>
        </p:txBody>
      </p:sp>
      <p:pic>
        <p:nvPicPr>
          <p:cNvPr id="7" name="Content Placeholder 6" descr="start-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2711" b="-12711"/>
          <a:stretch>
            <a:fillRect/>
          </a:stretch>
        </p:blipFill>
        <p:spPr/>
      </p:pic>
      <p:sp>
        <p:nvSpPr>
          <p:cNvPr id="6" name="Content Placeholder 5"/>
          <p:cNvSpPr>
            <a:spLocks noGrp="1"/>
          </p:cNvSpPr>
          <p:nvPr>
            <p:ph sz="quarter" idx="14"/>
          </p:nvPr>
        </p:nvSpPr>
        <p:spPr/>
        <p:txBody>
          <a:bodyPr/>
          <a:lstStyle/>
          <a:p>
            <a:r>
              <a:rPr lang="en-US" dirty="0"/>
              <a:t>Start is when an activity is deemed to have been started by an entity, known as trigger. The activity did not exist before its </a:t>
            </a:r>
            <a:r>
              <a:rPr lang="en-US" dirty="0" smtClean="0"/>
              <a:t>start. </a:t>
            </a:r>
            <a:endParaRPr lang="en-US" dirty="0"/>
          </a:p>
          <a:p>
            <a:endParaRPr lang="en-US" dirty="0"/>
          </a:p>
        </p:txBody>
      </p:sp>
    </p:spTree>
    <p:extLst>
      <p:ext uri="{BB962C8B-B14F-4D97-AF65-F5344CB8AC3E}">
        <p14:creationId xmlns:p14="http://schemas.microsoft.com/office/powerpoint/2010/main" val="39536290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26425" b="-26425"/>
          <a:stretch>
            <a:fillRect/>
          </a:stretch>
        </p:blipFill>
        <p:spPr/>
      </p:pic>
      <p:sp>
        <p:nvSpPr>
          <p:cNvPr id="3" name="Content Placeholder 2"/>
          <p:cNvSpPr>
            <a:spLocks noGrp="1"/>
          </p:cNvSpPr>
          <p:nvPr>
            <p:ph sz="half" idx="2"/>
          </p:nvPr>
        </p:nvSpPr>
        <p:spPr/>
        <p:txBody>
          <a:bodyPr>
            <a:normAutofit fontScale="70000" lnSpcReduction="20000"/>
          </a:bodyPr>
          <a:lstStyle/>
          <a:p>
            <a:pPr marL="0" indent="0">
              <a:buNone/>
            </a:pPr>
            <a:r>
              <a:rPr lang="en-US" sz="4000" dirty="0"/>
              <a:t>Unqualified</a:t>
            </a:r>
            <a:endParaRPr lang="en-US" sz="3200" dirty="0"/>
          </a:p>
          <a:p>
            <a:pPr marL="0" indent="0">
              <a:buNone/>
            </a:pPr>
            <a:r>
              <a:rPr lang="en-US" dirty="0">
                <a:latin typeface="Courier New"/>
                <a:cs typeface="Courier New"/>
              </a:rPr>
              <a:t>:a2 a </a:t>
            </a:r>
            <a:r>
              <a:rPr lang="en-US" dirty="0" err="1">
                <a:latin typeface="Courier New"/>
                <a:cs typeface="Courier New"/>
              </a:rPr>
              <a:t>prov:Activity</a:t>
            </a:r>
            <a:r>
              <a:rPr lang="en-US" dirty="0">
                <a:latin typeface="Courier New"/>
                <a:cs typeface="Courier New"/>
              </a:rPr>
              <a:t>.</a:t>
            </a:r>
          </a:p>
          <a:p>
            <a:pPr marL="0" indent="0">
              <a:buNone/>
            </a:pPr>
            <a:r>
              <a:rPr lang="en-US" dirty="0">
                <a:latin typeface="Courier New"/>
                <a:cs typeface="Courier New"/>
              </a:rPr>
              <a:t>:e a </a:t>
            </a:r>
            <a:r>
              <a:rPr lang="en-US" dirty="0" err="1">
                <a:latin typeface="Courier New"/>
                <a:cs typeface="Courier New"/>
              </a:rPr>
              <a:t>prov:Entity</a:t>
            </a:r>
            <a:r>
              <a:rPr lang="en-US" dirty="0">
                <a:latin typeface="Courier New"/>
                <a:cs typeface="Courier New"/>
              </a:rPr>
              <a:t>.</a:t>
            </a:r>
          </a:p>
          <a:p>
            <a:pPr marL="0" indent="0">
              <a:buNone/>
            </a:pPr>
            <a:r>
              <a:rPr lang="en-US" dirty="0">
                <a:latin typeface="Courier New"/>
                <a:cs typeface="Courier New"/>
              </a:rPr>
              <a:t>:a2 </a:t>
            </a:r>
            <a:r>
              <a:rPr lang="en-US" dirty="0" err="1" smtClean="0">
                <a:latin typeface="Courier New"/>
                <a:cs typeface="Courier New"/>
              </a:rPr>
              <a:t>prov:wasEndedBy</a:t>
            </a:r>
            <a:r>
              <a:rPr lang="en-US" dirty="0" smtClean="0">
                <a:latin typeface="Courier New"/>
                <a:cs typeface="Courier New"/>
              </a:rPr>
              <a:t> </a:t>
            </a:r>
            <a:r>
              <a:rPr lang="en-US" dirty="0">
                <a:latin typeface="Courier New"/>
                <a:cs typeface="Courier New"/>
              </a:rPr>
              <a:t>:e.</a:t>
            </a:r>
          </a:p>
          <a:p>
            <a:pPr marL="0" indent="0">
              <a:buNone/>
            </a:pPr>
            <a:endParaRPr lang="en-US" sz="3200" dirty="0"/>
          </a:p>
          <a:p>
            <a:pPr marL="0" indent="0">
              <a:buNone/>
            </a:pPr>
            <a:r>
              <a:rPr lang="en-US" sz="4000" dirty="0"/>
              <a:t>Qualified</a:t>
            </a:r>
            <a:endParaRPr lang="en-US" sz="3200" dirty="0"/>
          </a:p>
          <a:p>
            <a:pPr marL="0" indent="0">
              <a:buNone/>
            </a:pPr>
            <a:r>
              <a:rPr lang="en-US" dirty="0" smtClean="0">
                <a:latin typeface="Courier New"/>
                <a:cs typeface="Courier New"/>
              </a:rPr>
              <a:t>:end </a:t>
            </a:r>
            <a:r>
              <a:rPr lang="en-US" dirty="0">
                <a:latin typeface="Courier New"/>
                <a:cs typeface="Courier New"/>
              </a:rPr>
              <a:t>a </a:t>
            </a:r>
            <a:r>
              <a:rPr lang="en-US" dirty="0" smtClean="0">
                <a:latin typeface="Courier New"/>
                <a:cs typeface="Courier New"/>
              </a:rPr>
              <a:t>End.</a:t>
            </a:r>
            <a:endParaRPr lang="en-US" dirty="0">
              <a:latin typeface="Courier New"/>
              <a:cs typeface="Courier New"/>
            </a:endParaRPr>
          </a:p>
          <a:p>
            <a:pPr marL="0" indent="0">
              <a:buNone/>
            </a:pPr>
            <a:r>
              <a:rPr lang="en-US" dirty="0">
                <a:latin typeface="Courier New"/>
                <a:cs typeface="Courier New"/>
              </a:rPr>
              <a:t>:a2 </a:t>
            </a:r>
            <a:r>
              <a:rPr lang="en-US" dirty="0" err="1" smtClean="0">
                <a:latin typeface="Courier New"/>
                <a:cs typeface="Courier New"/>
              </a:rPr>
              <a:t>prov:qualifiedEnd</a:t>
            </a:r>
            <a:r>
              <a:rPr lang="en-US" dirty="0" smtClean="0">
                <a:latin typeface="Courier New"/>
                <a:cs typeface="Courier New"/>
              </a:rPr>
              <a:t> :end. </a:t>
            </a:r>
            <a:endParaRPr lang="en-US" dirty="0">
              <a:latin typeface="Courier New"/>
              <a:cs typeface="Courier New"/>
            </a:endParaRPr>
          </a:p>
          <a:p>
            <a:pPr marL="0" indent="0">
              <a:buNone/>
            </a:pPr>
            <a:r>
              <a:rPr lang="en-US" dirty="0" smtClean="0">
                <a:latin typeface="Courier New"/>
                <a:cs typeface="Courier New"/>
              </a:rPr>
              <a:t>:end </a:t>
            </a:r>
            <a:r>
              <a:rPr lang="en-US" dirty="0" err="1">
                <a:latin typeface="Courier New"/>
                <a:cs typeface="Courier New"/>
              </a:rPr>
              <a:t>prov:entity</a:t>
            </a:r>
            <a:r>
              <a:rPr lang="en-US" dirty="0">
                <a:latin typeface="Courier New"/>
                <a:cs typeface="Courier New"/>
              </a:rPr>
              <a:t> :</a:t>
            </a:r>
            <a:r>
              <a:rPr lang="en-US" dirty="0" smtClean="0">
                <a:latin typeface="Courier New"/>
                <a:cs typeface="Courier New"/>
              </a:rPr>
              <a:t>e.</a:t>
            </a:r>
            <a:endParaRPr lang="en-US" dirty="0">
              <a:latin typeface="Courier New"/>
              <a:cs typeface="Courier New"/>
            </a:endParaRPr>
          </a:p>
          <a:p>
            <a:pPr marL="0" indent="0">
              <a:buNone/>
            </a:pPr>
            <a:r>
              <a:rPr lang="en-US" dirty="0" smtClean="0">
                <a:latin typeface="Courier New"/>
                <a:cs typeface="Courier New"/>
              </a:rPr>
              <a:t>:end </a:t>
            </a:r>
            <a:r>
              <a:rPr lang="en-US" dirty="0" err="1">
                <a:latin typeface="Courier New"/>
                <a:cs typeface="Courier New"/>
              </a:rPr>
              <a:t>prov:hadActivity</a:t>
            </a:r>
            <a:r>
              <a:rPr lang="en-US" dirty="0">
                <a:latin typeface="Courier New"/>
                <a:cs typeface="Courier New"/>
              </a:rPr>
              <a:t> :</a:t>
            </a:r>
            <a:r>
              <a:rPr lang="en-US" dirty="0" smtClean="0">
                <a:latin typeface="Courier New"/>
                <a:cs typeface="Courier New"/>
              </a:rPr>
              <a:t>a1.</a:t>
            </a:r>
            <a:endParaRPr lang="en-US" dirty="0">
              <a:latin typeface="Courier New"/>
              <a:cs typeface="Courier New"/>
            </a:endParaRPr>
          </a:p>
          <a:p>
            <a:pPr marL="0" indent="0">
              <a:buNone/>
            </a:pPr>
            <a:r>
              <a:rPr lang="en-US" dirty="0" smtClean="0">
                <a:latin typeface="Courier New"/>
                <a:cs typeface="Courier New"/>
              </a:rPr>
              <a:t>:end </a:t>
            </a:r>
            <a:r>
              <a:rPr lang="en-US" dirty="0" err="1">
                <a:latin typeface="Courier New"/>
                <a:cs typeface="Courier New"/>
              </a:rPr>
              <a:t>prov:atTime</a:t>
            </a:r>
            <a:r>
              <a:rPr lang="en-US" dirty="0">
                <a:latin typeface="Courier New"/>
                <a:cs typeface="Courier New"/>
              </a:rPr>
              <a:t> "2012-04-01T12:01:01"^^</a:t>
            </a:r>
            <a:r>
              <a:rPr lang="en-US" dirty="0" err="1">
                <a:latin typeface="Courier New"/>
                <a:cs typeface="Courier New"/>
              </a:rPr>
              <a:t>xsd:dateTime</a:t>
            </a:r>
            <a:r>
              <a:rPr lang="en-US" dirty="0">
                <a:latin typeface="Courier New"/>
                <a:cs typeface="Courier New"/>
              </a:rPr>
              <a:t>.</a:t>
            </a:r>
          </a:p>
        </p:txBody>
      </p:sp>
      <p:sp>
        <p:nvSpPr>
          <p:cNvPr id="4" name="Title 3"/>
          <p:cNvSpPr>
            <a:spLocks noGrp="1"/>
          </p:cNvSpPr>
          <p:nvPr>
            <p:ph type="title"/>
          </p:nvPr>
        </p:nvSpPr>
        <p:spPr/>
        <p:txBody>
          <a:bodyPr>
            <a:normAutofit fontScale="90000"/>
          </a:bodyPr>
          <a:lstStyle/>
          <a:p>
            <a:r>
              <a:rPr lang="en-US" dirty="0" smtClean="0"/>
              <a:t>End</a:t>
            </a:r>
            <a:endParaRPr lang="en-US" dirty="0"/>
          </a:p>
        </p:txBody>
      </p:sp>
      <p:pic>
        <p:nvPicPr>
          <p:cNvPr id="7" name="Content Placeholder 6" descr="end-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2711" b="-12711"/>
          <a:stretch>
            <a:fillRect/>
          </a:stretch>
        </p:blipFill>
        <p:spPr/>
      </p:pic>
      <p:sp>
        <p:nvSpPr>
          <p:cNvPr id="6" name="Content Placeholder 5"/>
          <p:cNvSpPr>
            <a:spLocks noGrp="1"/>
          </p:cNvSpPr>
          <p:nvPr>
            <p:ph sz="quarter" idx="14"/>
          </p:nvPr>
        </p:nvSpPr>
        <p:spPr/>
        <p:txBody>
          <a:bodyPr/>
          <a:lstStyle/>
          <a:p>
            <a:r>
              <a:rPr lang="en-US" dirty="0"/>
              <a:t>End is when an activity is deemed to have been ended by an entity, known as trigger. The activity </a:t>
            </a:r>
            <a:r>
              <a:rPr lang="en-US" dirty="0" smtClean="0"/>
              <a:t>no longer exists after  its </a:t>
            </a:r>
            <a:r>
              <a:rPr lang="en-US" dirty="0"/>
              <a:t>end. </a:t>
            </a:r>
          </a:p>
          <a:p>
            <a:endParaRPr lang="en-US" dirty="0"/>
          </a:p>
        </p:txBody>
      </p:sp>
    </p:spTree>
    <p:extLst>
      <p:ext uri="{BB962C8B-B14F-4D97-AF65-F5344CB8AC3E}">
        <p14:creationId xmlns:p14="http://schemas.microsoft.com/office/powerpoint/2010/main" val="33449223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Tracing Information in the Social Web</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a:t>
            </a:r>
            <a:r>
              <a:rPr lang="en-US" dirty="0"/>
              <a:t>the Social Web, users are given the ability to select contents from across the Web, integrate it together, edit it, rate it, publish it and share it with others. </a:t>
            </a:r>
            <a:endParaRPr lang="en-US" dirty="0" smtClean="0"/>
          </a:p>
          <a:p>
            <a:r>
              <a:rPr lang="en-US" dirty="0" smtClean="0"/>
              <a:t>There is </a:t>
            </a:r>
            <a:r>
              <a:rPr lang="en-US" dirty="0" smtClean="0">
                <a:solidFill>
                  <a:srgbClr val="FF0000"/>
                </a:solidFill>
              </a:rPr>
              <a:t>a consume</a:t>
            </a:r>
            <a:r>
              <a:rPr lang="en-US" dirty="0">
                <a:solidFill>
                  <a:srgbClr val="FF0000"/>
                </a:solidFill>
              </a:rPr>
              <a:t>-select-curate-share </a:t>
            </a:r>
            <a:r>
              <a:rPr lang="en-US" dirty="0"/>
              <a:t>workflow </a:t>
            </a:r>
            <a:r>
              <a:rPr lang="en-US" dirty="0" smtClean="0"/>
              <a:t>similar </a:t>
            </a:r>
            <a:r>
              <a:rPr lang="en-US" dirty="0"/>
              <a:t>to the data wrangling performed by data journalists, but typically require </a:t>
            </a:r>
            <a:r>
              <a:rPr lang="en-US" dirty="0" smtClean="0"/>
              <a:t>little </a:t>
            </a:r>
            <a:r>
              <a:rPr lang="en-US" dirty="0"/>
              <a:t>technical </a:t>
            </a:r>
            <a:r>
              <a:rPr lang="en-US" dirty="0" smtClean="0"/>
              <a:t>expertise</a:t>
            </a:r>
          </a:p>
          <a:p>
            <a:r>
              <a:rPr lang="en-US" dirty="0" smtClean="0"/>
              <a:t> </a:t>
            </a:r>
            <a:r>
              <a:rPr lang="en-US" dirty="0"/>
              <a:t>“</a:t>
            </a:r>
            <a:r>
              <a:rPr lang="en-US" dirty="0">
                <a:solidFill>
                  <a:srgbClr val="3366FF"/>
                </a:solidFill>
              </a:rPr>
              <a:t>Good </a:t>
            </a:r>
            <a:r>
              <a:rPr lang="en-US" dirty="0" err="1">
                <a:solidFill>
                  <a:srgbClr val="3366FF"/>
                </a:solidFill>
              </a:rPr>
              <a:t>curation</a:t>
            </a:r>
            <a:r>
              <a:rPr lang="en-US" dirty="0">
                <a:solidFill>
                  <a:srgbClr val="3366FF"/>
                </a:solidFill>
              </a:rPr>
              <a:t> demands good provenance</a:t>
            </a:r>
            <a:r>
              <a:rPr lang="en-US" dirty="0" smtClean="0">
                <a:solidFill>
                  <a:srgbClr val="3366FF"/>
                </a:solidFill>
              </a:rPr>
              <a:t>. Provenance </a:t>
            </a:r>
            <a:r>
              <a:rPr lang="en-US" dirty="0">
                <a:solidFill>
                  <a:srgbClr val="3366FF"/>
                </a:solidFill>
              </a:rPr>
              <a:t>is no longer merely the nicety of artists, academics, and wine makers. It is an ethic we expect</a:t>
            </a:r>
            <a:r>
              <a:rPr lang="en-US" dirty="0" smtClean="0">
                <a:solidFill>
                  <a:srgbClr val="3366FF"/>
                </a:solidFill>
              </a:rPr>
              <a:t>.</a:t>
            </a:r>
            <a:r>
              <a:rPr lang="en-US" dirty="0" smtClean="0"/>
              <a:t>”</a:t>
            </a:r>
          </a:p>
          <a:p>
            <a:endParaRPr lang="en-US" dirty="0"/>
          </a:p>
        </p:txBody>
      </p:sp>
      <p:sp>
        <p:nvSpPr>
          <p:cNvPr id="4" name="Rectangle 3"/>
          <p:cNvSpPr/>
          <p:nvPr/>
        </p:nvSpPr>
        <p:spPr>
          <a:xfrm>
            <a:off x="2226462" y="5977198"/>
            <a:ext cx="6743887" cy="646331"/>
          </a:xfrm>
          <a:prstGeom prst="rect">
            <a:avLst/>
          </a:prstGeom>
        </p:spPr>
        <p:txBody>
          <a:bodyPr wrap="square">
            <a:spAutoFit/>
          </a:bodyPr>
          <a:lstStyle/>
          <a:p>
            <a:r>
              <a:rPr lang="en-US" dirty="0">
                <a:hlinkClick r:id="rId2"/>
              </a:rPr>
              <a:t>http://buzzmachine.com/2010/06/27/the-importance-of-provenance</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5564684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62381" b="-62381"/>
          <a:stretch>
            <a:fillRect/>
          </a:stretch>
        </p:blipFill>
        <p:spPr/>
      </p:pic>
      <p:sp>
        <p:nvSpPr>
          <p:cNvPr id="3" name="Content Placeholder 2"/>
          <p:cNvSpPr>
            <a:spLocks noGrp="1"/>
          </p:cNvSpPr>
          <p:nvPr>
            <p:ph sz="half" idx="2"/>
          </p:nvPr>
        </p:nvSpPr>
        <p:spPr/>
        <p:txBody>
          <a:bodyPr>
            <a:normAutofit/>
          </a:bodyPr>
          <a:lstStyle/>
          <a:p>
            <a:pPr marL="0" indent="0">
              <a:buNone/>
            </a:pPr>
            <a:r>
              <a:rPr lang="en-US" dirty="0"/>
              <a:t>Unqualified</a:t>
            </a:r>
            <a:endParaRPr lang="en-US" sz="2400" dirty="0"/>
          </a:p>
          <a:p>
            <a:pPr marL="0" indent="0">
              <a:buNone/>
            </a:pPr>
            <a:r>
              <a:rPr lang="en-US" sz="2000" dirty="0" smtClean="0">
                <a:latin typeface="Courier New"/>
                <a:cs typeface="Courier New"/>
              </a:rPr>
              <a:t>:a2 </a:t>
            </a:r>
            <a:r>
              <a:rPr lang="en-US" sz="2000" dirty="0">
                <a:latin typeface="Courier New"/>
                <a:cs typeface="Courier New"/>
              </a:rPr>
              <a:t>a </a:t>
            </a:r>
            <a:r>
              <a:rPr lang="en-US" sz="2000" dirty="0" err="1">
                <a:latin typeface="Courier New"/>
                <a:cs typeface="Courier New"/>
              </a:rPr>
              <a:t>prov:Activity</a:t>
            </a:r>
            <a:r>
              <a:rPr lang="en-US" sz="2000" dirty="0">
                <a:latin typeface="Courier New"/>
                <a:cs typeface="Courier New"/>
              </a:rPr>
              <a:t>.</a:t>
            </a:r>
          </a:p>
          <a:p>
            <a:pPr marL="0" indent="0">
              <a:buNone/>
            </a:pPr>
            <a:r>
              <a:rPr lang="en-US" sz="2000" dirty="0">
                <a:latin typeface="Courier New"/>
                <a:cs typeface="Courier New"/>
              </a:rPr>
              <a:t>:a1 a </a:t>
            </a:r>
            <a:r>
              <a:rPr lang="en-US" sz="2000" dirty="0" err="1">
                <a:latin typeface="Courier New"/>
                <a:cs typeface="Courier New"/>
              </a:rPr>
              <a:t>prov:Activity</a:t>
            </a:r>
            <a:r>
              <a:rPr lang="en-US" sz="2000" dirty="0">
                <a:latin typeface="Courier New"/>
                <a:cs typeface="Courier New"/>
              </a:rPr>
              <a:t>.</a:t>
            </a:r>
          </a:p>
          <a:p>
            <a:pPr marL="0" indent="0">
              <a:buNone/>
            </a:pPr>
            <a:r>
              <a:rPr lang="en-US" sz="2000" dirty="0">
                <a:latin typeface="Courier New"/>
                <a:cs typeface="Courier New"/>
              </a:rPr>
              <a:t>:a2 </a:t>
            </a:r>
            <a:r>
              <a:rPr lang="en-US" sz="2000" dirty="0" err="1">
                <a:latin typeface="Courier New"/>
                <a:cs typeface="Courier New"/>
              </a:rPr>
              <a:t>prov:wasInformedBy</a:t>
            </a:r>
            <a:r>
              <a:rPr lang="en-US" sz="2000" dirty="0">
                <a:latin typeface="Courier New"/>
                <a:cs typeface="Courier New"/>
              </a:rPr>
              <a:t> :a1.</a:t>
            </a:r>
            <a:endParaRPr lang="en-US" sz="2000" dirty="0" smtClean="0">
              <a:latin typeface="Courier New"/>
              <a:cs typeface="Courier New"/>
            </a:endParaRPr>
          </a:p>
          <a:p>
            <a:pPr marL="0" indent="0">
              <a:buNone/>
            </a:pPr>
            <a:endParaRPr lang="en-US" sz="2400" dirty="0"/>
          </a:p>
          <a:p>
            <a:pPr marL="0" indent="0">
              <a:buNone/>
            </a:pPr>
            <a:r>
              <a:rPr lang="en-US" dirty="0"/>
              <a:t>Qualified</a:t>
            </a:r>
            <a:endParaRPr lang="en-US" sz="2400" dirty="0"/>
          </a:p>
          <a:p>
            <a:pPr marL="0" indent="0">
              <a:buNone/>
            </a:pPr>
            <a:r>
              <a:rPr lang="en-US" sz="2000" dirty="0">
                <a:latin typeface="Courier New"/>
                <a:cs typeface="Courier New"/>
              </a:rPr>
              <a:t>:c a </a:t>
            </a:r>
            <a:r>
              <a:rPr lang="en-US" sz="2000" dirty="0" err="1">
                <a:latin typeface="Courier New"/>
                <a:cs typeface="Courier New"/>
              </a:rPr>
              <a:t>prov:Communication</a:t>
            </a:r>
            <a:r>
              <a:rPr lang="en-US" sz="2000" dirty="0">
                <a:latin typeface="Courier New"/>
                <a:cs typeface="Courier New"/>
              </a:rPr>
              <a:t>.</a:t>
            </a:r>
          </a:p>
          <a:p>
            <a:pPr marL="0" indent="0">
              <a:buNone/>
            </a:pPr>
            <a:r>
              <a:rPr lang="en-US" sz="2000" dirty="0">
                <a:latin typeface="Courier New"/>
                <a:cs typeface="Courier New"/>
              </a:rPr>
              <a:t>:a2 </a:t>
            </a:r>
            <a:r>
              <a:rPr lang="en-US" sz="2000" dirty="0" err="1">
                <a:latin typeface="Courier New"/>
                <a:cs typeface="Courier New"/>
              </a:rPr>
              <a:t>prov:qualifiedCommunication</a:t>
            </a:r>
            <a:r>
              <a:rPr lang="en-US" sz="2000" dirty="0">
                <a:latin typeface="Courier New"/>
                <a:cs typeface="Courier New"/>
              </a:rPr>
              <a:t> :</a:t>
            </a:r>
            <a:r>
              <a:rPr lang="en-US" sz="2000" dirty="0" smtClean="0">
                <a:latin typeface="Courier New"/>
                <a:cs typeface="Courier New"/>
              </a:rPr>
              <a:t>c.</a:t>
            </a:r>
            <a:endParaRPr lang="en-US" sz="2000" dirty="0">
              <a:latin typeface="Courier New"/>
              <a:cs typeface="Courier New"/>
            </a:endParaRPr>
          </a:p>
          <a:p>
            <a:pPr marL="0" indent="0">
              <a:buNone/>
            </a:pPr>
            <a:r>
              <a:rPr lang="en-US" sz="2000" dirty="0">
                <a:latin typeface="Courier New"/>
                <a:cs typeface="Courier New"/>
              </a:rPr>
              <a:t>:c </a:t>
            </a:r>
            <a:r>
              <a:rPr lang="en-US" sz="2000" dirty="0" err="1">
                <a:latin typeface="Courier New"/>
                <a:cs typeface="Courier New"/>
              </a:rPr>
              <a:t>prov:activity</a:t>
            </a:r>
            <a:r>
              <a:rPr lang="en-US" sz="2000" dirty="0">
                <a:latin typeface="Courier New"/>
                <a:cs typeface="Courier New"/>
              </a:rPr>
              <a:t> :</a:t>
            </a:r>
            <a:r>
              <a:rPr lang="en-US" sz="2000" dirty="0" smtClean="0">
                <a:latin typeface="Courier New"/>
                <a:cs typeface="Courier New"/>
              </a:rPr>
              <a:t>a1</a:t>
            </a:r>
          </a:p>
          <a:p>
            <a:endParaRPr lang="en-US" sz="2000" dirty="0"/>
          </a:p>
        </p:txBody>
      </p:sp>
      <p:sp>
        <p:nvSpPr>
          <p:cNvPr id="4" name="Title 3"/>
          <p:cNvSpPr>
            <a:spLocks noGrp="1"/>
          </p:cNvSpPr>
          <p:nvPr>
            <p:ph type="title"/>
          </p:nvPr>
        </p:nvSpPr>
        <p:spPr/>
        <p:txBody>
          <a:bodyPr>
            <a:normAutofit fontScale="90000"/>
          </a:bodyPr>
          <a:lstStyle/>
          <a:p>
            <a:r>
              <a:rPr lang="en-US" dirty="0" smtClean="0"/>
              <a:t>Communication</a:t>
            </a:r>
            <a:endParaRPr lang="en-US" dirty="0"/>
          </a:p>
        </p:txBody>
      </p:sp>
      <p:pic>
        <p:nvPicPr>
          <p:cNvPr id="7" name="Content Placeholder 6" descr="com-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22002" b="-22002"/>
          <a:stretch>
            <a:fillRect/>
          </a:stretch>
        </p:blipFill>
        <p:spPr/>
      </p:pic>
      <p:sp>
        <p:nvSpPr>
          <p:cNvPr id="6" name="Content Placeholder 5"/>
          <p:cNvSpPr>
            <a:spLocks noGrp="1"/>
          </p:cNvSpPr>
          <p:nvPr>
            <p:ph sz="quarter" idx="14"/>
          </p:nvPr>
        </p:nvSpPr>
        <p:spPr/>
        <p:txBody>
          <a:bodyPr/>
          <a:lstStyle/>
          <a:p>
            <a:r>
              <a:rPr lang="en-US" dirty="0"/>
              <a:t>Communication is the exchange of some unspecified entity by two activities, one activity using some entity generated by the other. </a:t>
            </a:r>
          </a:p>
          <a:p>
            <a:endParaRPr lang="en-US" dirty="0"/>
          </a:p>
        </p:txBody>
      </p:sp>
    </p:spTree>
    <p:extLst>
      <p:ext uri="{BB962C8B-B14F-4D97-AF65-F5344CB8AC3E}">
        <p14:creationId xmlns:p14="http://schemas.microsoft.com/office/powerpoint/2010/main" val="25908486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51863" b="-51863"/>
          <a:stretch>
            <a:fillRect/>
          </a:stretch>
        </p:blipFill>
        <p:spPr/>
      </p:pic>
      <p:sp>
        <p:nvSpPr>
          <p:cNvPr id="3" name="Content Placeholder 2"/>
          <p:cNvSpPr>
            <a:spLocks noGrp="1"/>
          </p:cNvSpPr>
          <p:nvPr>
            <p:ph sz="half" idx="2"/>
          </p:nvPr>
        </p:nvSpPr>
        <p:spPr/>
        <p:txBody>
          <a:bodyPr>
            <a:normAutofit fontScale="77500" lnSpcReduction="20000"/>
          </a:bodyPr>
          <a:lstStyle/>
          <a:p>
            <a:pPr marL="0" indent="0">
              <a:buNone/>
            </a:pPr>
            <a:r>
              <a:rPr lang="en-US" dirty="0"/>
              <a:t>Unqualified</a:t>
            </a:r>
            <a:endParaRPr lang="en-US" sz="3200" dirty="0"/>
          </a:p>
          <a:p>
            <a:pPr marL="0" indent="0">
              <a:buNone/>
            </a:pPr>
            <a:r>
              <a:rPr lang="en-US" dirty="0">
                <a:latin typeface="Courier New"/>
                <a:cs typeface="Courier New"/>
              </a:rPr>
              <a:t>:e a </a:t>
            </a:r>
            <a:r>
              <a:rPr lang="en-US" dirty="0" err="1">
                <a:latin typeface="Courier New"/>
                <a:cs typeface="Courier New"/>
              </a:rPr>
              <a:t>prov:Entity</a:t>
            </a:r>
            <a:r>
              <a:rPr lang="en-US" dirty="0">
                <a:latin typeface="Courier New"/>
                <a:cs typeface="Courier New"/>
              </a:rPr>
              <a:t>.</a:t>
            </a:r>
          </a:p>
          <a:p>
            <a:pPr marL="0" indent="0">
              <a:buNone/>
            </a:pPr>
            <a:r>
              <a:rPr lang="en-US" dirty="0">
                <a:latin typeface="Courier New"/>
                <a:cs typeface="Courier New"/>
              </a:rPr>
              <a:t>:</a:t>
            </a:r>
            <a:r>
              <a:rPr lang="en-US" dirty="0" err="1">
                <a:latin typeface="Courier New"/>
                <a:cs typeface="Courier New"/>
              </a:rPr>
              <a:t>ag</a:t>
            </a:r>
            <a:r>
              <a:rPr lang="en-US" dirty="0">
                <a:latin typeface="Courier New"/>
                <a:cs typeface="Courier New"/>
              </a:rPr>
              <a:t> a </a:t>
            </a:r>
            <a:r>
              <a:rPr lang="en-US" dirty="0" err="1">
                <a:latin typeface="Courier New"/>
                <a:cs typeface="Courier New"/>
              </a:rPr>
              <a:t>prov:Agent</a:t>
            </a:r>
            <a:r>
              <a:rPr lang="en-US" dirty="0">
                <a:latin typeface="Courier New"/>
                <a:cs typeface="Courier New"/>
              </a:rPr>
              <a:t>.</a:t>
            </a:r>
          </a:p>
          <a:p>
            <a:pPr marL="0" indent="0">
              <a:buNone/>
            </a:pPr>
            <a:r>
              <a:rPr lang="en-US" dirty="0">
                <a:latin typeface="Courier New"/>
                <a:cs typeface="Courier New"/>
              </a:rPr>
              <a:t>:e </a:t>
            </a:r>
            <a:r>
              <a:rPr lang="en-US" dirty="0" err="1">
                <a:latin typeface="Courier New"/>
                <a:cs typeface="Courier New"/>
              </a:rPr>
              <a:t>prov:wasAttributedTo</a:t>
            </a:r>
            <a:r>
              <a:rPr lang="en-US" dirty="0">
                <a:latin typeface="Courier New"/>
                <a:cs typeface="Courier New"/>
              </a:rPr>
              <a:t> :</a:t>
            </a:r>
            <a:r>
              <a:rPr lang="en-US" dirty="0" err="1">
                <a:latin typeface="Courier New"/>
                <a:cs typeface="Courier New"/>
              </a:rPr>
              <a:t>ag</a:t>
            </a:r>
            <a:r>
              <a:rPr lang="en-US" dirty="0" smtClean="0">
                <a:latin typeface="Courier New"/>
                <a:cs typeface="Courier New"/>
              </a:rPr>
              <a:t>.</a:t>
            </a:r>
          </a:p>
          <a:p>
            <a:pPr marL="0" indent="0">
              <a:buNone/>
            </a:pPr>
            <a:endParaRPr lang="en-US" sz="3200" dirty="0"/>
          </a:p>
          <a:p>
            <a:pPr marL="0" indent="0">
              <a:buNone/>
            </a:pPr>
            <a:r>
              <a:rPr lang="en-US" dirty="0"/>
              <a:t>Qualified</a:t>
            </a:r>
            <a:endParaRPr lang="en-US" sz="3200" dirty="0"/>
          </a:p>
          <a:p>
            <a:pPr marL="0" indent="0">
              <a:buNone/>
            </a:pPr>
            <a:r>
              <a:rPr lang="en-US" dirty="0">
                <a:latin typeface="Courier New"/>
                <a:cs typeface="Courier New"/>
              </a:rPr>
              <a:t>:</a:t>
            </a:r>
            <a:r>
              <a:rPr lang="en-US" dirty="0" err="1">
                <a:latin typeface="Courier New"/>
                <a:cs typeface="Courier New"/>
              </a:rPr>
              <a:t>attr</a:t>
            </a:r>
            <a:r>
              <a:rPr lang="en-US" dirty="0">
                <a:latin typeface="Courier New"/>
                <a:cs typeface="Courier New"/>
              </a:rPr>
              <a:t> a </a:t>
            </a:r>
            <a:r>
              <a:rPr lang="en-US" dirty="0" err="1">
                <a:latin typeface="Courier New"/>
                <a:cs typeface="Courier New"/>
              </a:rPr>
              <a:t>prov:Attribution</a:t>
            </a:r>
            <a:r>
              <a:rPr lang="en-US" dirty="0">
                <a:latin typeface="Courier New"/>
                <a:cs typeface="Courier New"/>
              </a:rPr>
              <a:t>.</a:t>
            </a:r>
          </a:p>
          <a:p>
            <a:pPr marL="0" indent="0">
              <a:buNone/>
            </a:pPr>
            <a:r>
              <a:rPr lang="en-US" dirty="0">
                <a:latin typeface="Courier New"/>
                <a:cs typeface="Courier New"/>
              </a:rPr>
              <a:t>:e </a:t>
            </a:r>
            <a:r>
              <a:rPr lang="en-US" dirty="0" err="1">
                <a:latin typeface="Courier New"/>
                <a:cs typeface="Courier New"/>
              </a:rPr>
              <a:t>prov:qualifiedAttribution</a:t>
            </a:r>
            <a:r>
              <a:rPr lang="en-US" dirty="0">
                <a:latin typeface="Courier New"/>
                <a:cs typeface="Courier New"/>
              </a:rPr>
              <a:t> :</a:t>
            </a:r>
            <a:r>
              <a:rPr lang="en-US" dirty="0" err="1">
                <a:latin typeface="Courier New"/>
                <a:cs typeface="Courier New"/>
              </a:rPr>
              <a:t>attr</a:t>
            </a:r>
            <a:r>
              <a:rPr lang="en-US" dirty="0">
                <a:latin typeface="Courier New"/>
                <a:cs typeface="Courier New"/>
              </a:rPr>
              <a:t>. </a:t>
            </a:r>
            <a:endParaRPr lang="en-US" dirty="0" smtClean="0">
              <a:latin typeface="Courier New"/>
              <a:cs typeface="Courier New"/>
            </a:endParaRPr>
          </a:p>
          <a:p>
            <a:pPr marL="0" indent="0">
              <a:buNone/>
            </a:pPr>
            <a:r>
              <a:rPr lang="en-US" dirty="0" smtClean="0">
                <a:latin typeface="Courier New"/>
                <a:cs typeface="Courier New"/>
              </a:rPr>
              <a:t>:</a:t>
            </a:r>
            <a:r>
              <a:rPr lang="en-US" dirty="0" err="1">
                <a:latin typeface="Courier New"/>
                <a:cs typeface="Courier New"/>
              </a:rPr>
              <a:t>attr</a:t>
            </a:r>
            <a:r>
              <a:rPr lang="en-US" dirty="0">
                <a:latin typeface="Courier New"/>
                <a:cs typeface="Courier New"/>
              </a:rPr>
              <a:t> </a:t>
            </a:r>
            <a:r>
              <a:rPr lang="en-US" dirty="0" err="1">
                <a:latin typeface="Courier New"/>
                <a:cs typeface="Courier New"/>
              </a:rPr>
              <a:t>prov:agent</a:t>
            </a:r>
            <a:r>
              <a:rPr lang="en-US" dirty="0">
                <a:latin typeface="Courier New"/>
                <a:cs typeface="Courier New"/>
              </a:rPr>
              <a:t> :</a:t>
            </a:r>
            <a:r>
              <a:rPr lang="en-US" dirty="0" err="1">
                <a:latin typeface="Courier New"/>
                <a:cs typeface="Courier New"/>
              </a:rPr>
              <a:t>ag</a:t>
            </a:r>
            <a:r>
              <a:rPr lang="en-US" dirty="0" smtClean="0">
                <a:latin typeface="Courier New"/>
                <a:cs typeface="Courier New"/>
              </a:rPr>
              <a:t>.</a:t>
            </a:r>
          </a:p>
        </p:txBody>
      </p:sp>
      <p:sp>
        <p:nvSpPr>
          <p:cNvPr id="4" name="Title 3"/>
          <p:cNvSpPr>
            <a:spLocks noGrp="1"/>
          </p:cNvSpPr>
          <p:nvPr>
            <p:ph type="title"/>
          </p:nvPr>
        </p:nvSpPr>
        <p:spPr/>
        <p:txBody>
          <a:bodyPr>
            <a:normAutofit fontScale="90000"/>
          </a:bodyPr>
          <a:lstStyle/>
          <a:p>
            <a:r>
              <a:rPr lang="en-US" dirty="0" smtClean="0"/>
              <a:t>Attribution</a:t>
            </a:r>
            <a:endParaRPr lang="en-US" dirty="0"/>
          </a:p>
        </p:txBody>
      </p:sp>
      <p:pic>
        <p:nvPicPr>
          <p:cNvPr id="7" name="Content Placeholder 6" descr="att-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6903" b="-16903"/>
          <a:stretch>
            <a:fillRect/>
          </a:stretch>
        </p:blipFill>
        <p:spPr/>
      </p:pic>
      <p:sp>
        <p:nvSpPr>
          <p:cNvPr id="6" name="Content Placeholder 5"/>
          <p:cNvSpPr>
            <a:spLocks noGrp="1"/>
          </p:cNvSpPr>
          <p:nvPr>
            <p:ph sz="quarter" idx="14"/>
          </p:nvPr>
        </p:nvSpPr>
        <p:spPr/>
        <p:txBody>
          <a:bodyPr/>
          <a:lstStyle/>
          <a:p>
            <a:r>
              <a:rPr lang="en-US" dirty="0" smtClean="0"/>
              <a:t>Attribution </a:t>
            </a:r>
            <a:r>
              <a:rPr lang="en-US" dirty="0"/>
              <a:t>is the ascribing of an entity to an agent. </a:t>
            </a:r>
          </a:p>
          <a:p>
            <a:endParaRPr lang="en-US" dirty="0"/>
          </a:p>
        </p:txBody>
      </p:sp>
    </p:spTree>
    <p:extLst>
      <p:ext uri="{BB962C8B-B14F-4D97-AF65-F5344CB8AC3E}">
        <p14:creationId xmlns:p14="http://schemas.microsoft.com/office/powerpoint/2010/main" val="26889744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Attribution</a:t>
            </a:r>
            <a:endParaRPr lang="en-US" dirty="0"/>
          </a:p>
        </p:txBody>
      </p:sp>
      <p:sp>
        <p:nvSpPr>
          <p:cNvPr id="8" name="Content Placeholder 7"/>
          <p:cNvSpPr>
            <a:spLocks noGrp="1"/>
          </p:cNvSpPr>
          <p:nvPr>
            <p:ph sz="half" idx="13"/>
          </p:nvPr>
        </p:nvSpPr>
        <p:spPr/>
        <p:txBody>
          <a:bodyPr>
            <a:normAutofit/>
          </a:bodyPr>
          <a:lstStyle/>
          <a:p>
            <a:r>
              <a:rPr lang="en-US" sz="1800" dirty="0"/>
              <a:t>document</a:t>
            </a:r>
          </a:p>
          <a:p>
            <a:r>
              <a:rPr lang="en-US" sz="1800" dirty="0" smtClean="0"/>
              <a:t> prefix </a:t>
            </a:r>
            <a:r>
              <a:rPr lang="en-US" sz="1800" dirty="0"/>
              <a:t>ex &lt;http://example/&gt;</a:t>
            </a:r>
          </a:p>
          <a:p>
            <a:r>
              <a:rPr lang="en-US" sz="1800" dirty="0" smtClean="0"/>
              <a:t> entity</a:t>
            </a:r>
            <a:r>
              <a:rPr lang="en-US" sz="1800" dirty="0"/>
              <a:t>(</a:t>
            </a:r>
            <a:r>
              <a:rPr lang="en-US" sz="1800" dirty="0" smtClean="0"/>
              <a:t>ex:e2)</a:t>
            </a:r>
            <a:endParaRPr lang="en-US" sz="1800" dirty="0"/>
          </a:p>
          <a:p>
            <a:r>
              <a:rPr lang="en-US" sz="1800" dirty="0" smtClean="0"/>
              <a:t> agent(ex:ag1)</a:t>
            </a:r>
            <a:endParaRPr lang="en-US" sz="1800" dirty="0"/>
          </a:p>
          <a:p>
            <a:r>
              <a:rPr lang="en-US" sz="1800" dirty="0" smtClean="0"/>
              <a:t> </a:t>
            </a:r>
            <a:r>
              <a:rPr lang="en-US" sz="1800" dirty="0" err="1" smtClean="0"/>
              <a:t>wasAttributedTo</a:t>
            </a:r>
            <a:r>
              <a:rPr lang="en-US" sz="1800" dirty="0" smtClean="0"/>
              <a:t>(</a:t>
            </a:r>
            <a:r>
              <a:rPr lang="en-US" sz="1800" dirty="0"/>
              <a:t>ex:e2, </a:t>
            </a:r>
            <a:r>
              <a:rPr lang="en-US" sz="1800" dirty="0" smtClean="0"/>
              <a:t>ex:ag1</a:t>
            </a:r>
            <a:r>
              <a:rPr lang="en-US" sz="1800" dirty="0"/>
              <a:t>)</a:t>
            </a:r>
          </a:p>
          <a:p>
            <a:r>
              <a:rPr lang="en-US" sz="1800" dirty="0" err="1"/>
              <a:t>endDocument</a:t>
            </a:r>
            <a:endParaRPr lang="en-US" sz="1800" dirty="0"/>
          </a:p>
        </p:txBody>
      </p:sp>
      <p:sp>
        <p:nvSpPr>
          <p:cNvPr id="10" name="Content Placeholder 9"/>
          <p:cNvSpPr>
            <a:spLocks noGrp="1"/>
          </p:cNvSpPr>
          <p:nvPr>
            <p:ph sz="half" idx="15"/>
          </p:nvPr>
        </p:nvSpPr>
        <p:spPr/>
        <p:txBody>
          <a:bodyPr>
            <a:noAutofit/>
          </a:bodyPr>
          <a:lstStyle/>
          <a:p>
            <a:r>
              <a:rPr lang="en-US" sz="1100" dirty="0"/>
              <a:t>@prefix </a:t>
            </a:r>
            <a:r>
              <a:rPr lang="en-US" sz="1100" dirty="0" err="1"/>
              <a:t>prov</a:t>
            </a:r>
            <a:r>
              <a:rPr lang="en-US" sz="1100" dirty="0"/>
              <a:t>: &lt;http://www.w3.org/ns/</a:t>
            </a:r>
            <a:r>
              <a:rPr lang="en-US" sz="1100" dirty="0" err="1"/>
              <a:t>prov</a:t>
            </a:r>
            <a:r>
              <a:rPr lang="en-US" sz="1100" dirty="0"/>
              <a:t>#&gt; .</a:t>
            </a:r>
          </a:p>
          <a:p>
            <a:r>
              <a:rPr lang="en-US" sz="1100" dirty="0"/>
              <a:t>@prefix </a:t>
            </a:r>
            <a:r>
              <a:rPr lang="en-US" sz="1100" dirty="0" err="1"/>
              <a:t>xsd</a:t>
            </a:r>
            <a:r>
              <a:rPr lang="en-US" sz="1100" dirty="0"/>
              <a:t>: &lt;http://www.w3.org/2001/</a:t>
            </a:r>
            <a:r>
              <a:rPr lang="en-US" sz="1100" dirty="0" err="1"/>
              <a:t>XMLSchema</a:t>
            </a:r>
            <a:r>
              <a:rPr lang="en-US" sz="1100" dirty="0"/>
              <a:t>#&gt; .</a:t>
            </a:r>
          </a:p>
          <a:p>
            <a:r>
              <a:rPr lang="en-US" sz="1100" dirty="0"/>
              <a:t>@prefix ex: &lt;http://example/&gt; </a:t>
            </a:r>
            <a:r>
              <a:rPr lang="en-US" sz="1100" dirty="0" smtClean="0"/>
              <a:t>.</a:t>
            </a:r>
          </a:p>
          <a:p>
            <a:endParaRPr lang="en-US" sz="1100" dirty="0"/>
          </a:p>
          <a:p>
            <a:r>
              <a:rPr lang="en-US" sz="1100" dirty="0"/>
              <a:t>ex:e2 a </a:t>
            </a:r>
            <a:r>
              <a:rPr lang="en-US" sz="1100" dirty="0" err="1"/>
              <a:t>prov:Entity</a:t>
            </a:r>
            <a:r>
              <a:rPr lang="en-US" sz="1100" dirty="0"/>
              <a:t> .</a:t>
            </a:r>
          </a:p>
          <a:p>
            <a:endParaRPr lang="en-US" sz="1100" dirty="0"/>
          </a:p>
          <a:p>
            <a:r>
              <a:rPr lang="en-US" sz="1100" dirty="0"/>
              <a:t>ex:ag1 a </a:t>
            </a:r>
            <a:r>
              <a:rPr lang="en-US" sz="1100" dirty="0" err="1"/>
              <a:t>prov:Agent</a:t>
            </a:r>
            <a:r>
              <a:rPr lang="en-US" sz="1100" dirty="0"/>
              <a:t> .</a:t>
            </a:r>
          </a:p>
          <a:p>
            <a:endParaRPr lang="en-US" sz="1100" dirty="0"/>
          </a:p>
          <a:p>
            <a:r>
              <a:rPr lang="en-US" sz="1100" dirty="0"/>
              <a:t>ex:e2 </a:t>
            </a:r>
            <a:r>
              <a:rPr lang="en-US" sz="1100" dirty="0" err="1"/>
              <a:t>prov:wasAttributedTo</a:t>
            </a:r>
            <a:r>
              <a:rPr lang="en-US" sz="1100" dirty="0"/>
              <a:t> ex:ag1 .</a:t>
            </a:r>
          </a:p>
        </p:txBody>
      </p:sp>
      <p:sp>
        <p:nvSpPr>
          <p:cNvPr id="2" name="Content Placeholder 1"/>
          <p:cNvSpPr>
            <a:spLocks noGrp="1"/>
          </p:cNvSpPr>
          <p:nvPr>
            <p:ph sz="half" idx="14"/>
          </p:nvPr>
        </p:nvSpPr>
        <p:spPr/>
        <p:txBody>
          <a:bodyPr>
            <a:noAutofit/>
          </a:bodyPr>
          <a:lstStyle/>
          <a:p>
            <a:r>
              <a:rPr lang="en-US" sz="800" dirty="0"/>
              <a:t>{</a:t>
            </a:r>
          </a:p>
          <a:p>
            <a:r>
              <a:rPr lang="en-US" sz="800" dirty="0"/>
              <a:t>  "</a:t>
            </a:r>
            <a:r>
              <a:rPr lang="en-US" sz="800" dirty="0" err="1"/>
              <a:t>wasAttributedTo</a:t>
            </a:r>
            <a:r>
              <a:rPr lang="en-US" sz="800" dirty="0"/>
              <a:t>": {</a:t>
            </a:r>
          </a:p>
          <a:p>
            <a:r>
              <a:rPr lang="en-US" sz="800" dirty="0"/>
              <a:t>    "_:wAT5": {</a:t>
            </a:r>
          </a:p>
          <a:p>
            <a:r>
              <a:rPr lang="en-US" sz="800" dirty="0"/>
              <a:t>      "</a:t>
            </a:r>
            <a:r>
              <a:rPr lang="en-US" sz="800" dirty="0" err="1"/>
              <a:t>prov:agent</a:t>
            </a:r>
            <a:r>
              <a:rPr lang="en-US" sz="800" dirty="0"/>
              <a:t>": "ex:ag1",</a:t>
            </a:r>
          </a:p>
          <a:p>
            <a:r>
              <a:rPr lang="en-US" sz="800" dirty="0"/>
              <a:t>      "</a:t>
            </a:r>
            <a:r>
              <a:rPr lang="en-US" sz="800" dirty="0" err="1"/>
              <a:t>prov:entity</a:t>
            </a:r>
            <a:r>
              <a:rPr lang="en-US" sz="800" dirty="0"/>
              <a:t>": "ex:e2"</a:t>
            </a:r>
          </a:p>
          <a:p>
            <a:r>
              <a:rPr lang="en-US" sz="800" dirty="0"/>
              <a:t>    }</a:t>
            </a:r>
          </a:p>
          <a:p>
            <a:r>
              <a:rPr lang="en-US" sz="800" dirty="0"/>
              <a:t>  },</a:t>
            </a:r>
          </a:p>
          <a:p>
            <a:r>
              <a:rPr lang="en-US" sz="800" dirty="0"/>
              <a:t>  "entity": {</a:t>
            </a:r>
          </a:p>
          <a:p>
            <a:r>
              <a:rPr lang="en-US" sz="800" dirty="0"/>
              <a:t>    "ex:e2": {}</a:t>
            </a:r>
          </a:p>
          <a:p>
            <a:r>
              <a:rPr lang="en-US" sz="800" dirty="0"/>
              <a:t>  },</a:t>
            </a:r>
          </a:p>
          <a:p>
            <a:r>
              <a:rPr lang="en-US" sz="800" dirty="0"/>
              <a:t>  "prefix": {</a:t>
            </a:r>
          </a:p>
          <a:p>
            <a:r>
              <a:rPr lang="en-US" sz="800" dirty="0"/>
              <a:t>    "</a:t>
            </a:r>
            <a:r>
              <a:rPr lang="en-US" sz="800" dirty="0" err="1"/>
              <a:t>xsd</a:t>
            </a:r>
            <a:r>
              <a:rPr lang="en-US" sz="800" dirty="0"/>
              <a:t>": "http://www.w3.org/2001/</a:t>
            </a:r>
            <a:r>
              <a:rPr lang="en-US" sz="800" dirty="0" err="1"/>
              <a:t>XMLSchema</a:t>
            </a:r>
            <a:r>
              <a:rPr lang="en-US" sz="800" dirty="0"/>
              <a:t>",</a:t>
            </a:r>
          </a:p>
          <a:p>
            <a:r>
              <a:rPr lang="en-US" sz="800" dirty="0"/>
              <a:t>    "</a:t>
            </a:r>
            <a:r>
              <a:rPr lang="en-US" sz="800" dirty="0" err="1"/>
              <a:t>prov</a:t>
            </a:r>
            <a:r>
              <a:rPr lang="en-US" sz="800" dirty="0"/>
              <a:t>": "http://www.w3.org/ns/</a:t>
            </a:r>
            <a:r>
              <a:rPr lang="en-US" sz="800" dirty="0" err="1"/>
              <a:t>prov</a:t>
            </a:r>
            <a:r>
              <a:rPr lang="en-US" sz="800" dirty="0"/>
              <a:t>#",</a:t>
            </a:r>
          </a:p>
          <a:p>
            <a:r>
              <a:rPr lang="en-US" sz="800" dirty="0"/>
              <a:t>    "ex": "http://example/"</a:t>
            </a:r>
          </a:p>
          <a:p>
            <a:r>
              <a:rPr lang="en-US" sz="800" dirty="0"/>
              <a:t>  },</a:t>
            </a:r>
          </a:p>
          <a:p>
            <a:r>
              <a:rPr lang="en-US" sz="800" dirty="0"/>
              <a:t>  "agent": {</a:t>
            </a:r>
          </a:p>
          <a:p>
            <a:r>
              <a:rPr lang="en-US" sz="800" dirty="0"/>
              <a:t>    "ex:ag1": {}</a:t>
            </a:r>
          </a:p>
          <a:p>
            <a:r>
              <a:rPr lang="en-US" sz="800" dirty="0"/>
              <a:t>  }</a:t>
            </a:r>
          </a:p>
          <a:p>
            <a:r>
              <a:rPr lang="en-US" sz="800" dirty="0"/>
              <a:t>}</a:t>
            </a:r>
          </a:p>
        </p:txBody>
      </p:sp>
      <p:pic>
        <p:nvPicPr>
          <p:cNvPr id="5" name="Content Placeholder 4"/>
          <p:cNvPicPr>
            <a:picLocks noGrp="1" noChangeAspect="1"/>
          </p:cNvPicPr>
          <p:nvPr>
            <p:ph sz="half" idx="16"/>
          </p:nvPr>
        </p:nvPicPr>
        <p:blipFill>
          <a:blip r:embed="rId2"/>
          <a:srcRect t="-21711" b="-21711"/>
          <a:stretch>
            <a:fillRect/>
          </a:stretch>
        </p:blipFill>
        <p:spPr/>
      </p:pic>
    </p:spTree>
    <p:extLst>
      <p:ext uri="{BB962C8B-B14F-4D97-AF65-F5344CB8AC3E}">
        <p14:creationId xmlns:p14="http://schemas.microsoft.com/office/powerpoint/2010/main" val="36237709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27692" b="-27692"/>
          <a:stretch>
            <a:fillRect/>
          </a:stretch>
        </p:blipFill>
        <p:spPr/>
      </p:pic>
      <p:sp>
        <p:nvSpPr>
          <p:cNvPr id="3" name="Content Placeholder 2"/>
          <p:cNvSpPr>
            <a:spLocks noGrp="1"/>
          </p:cNvSpPr>
          <p:nvPr>
            <p:ph sz="half" idx="2"/>
          </p:nvPr>
        </p:nvSpPr>
        <p:spPr/>
        <p:txBody>
          <a:bodyPr>
            <a:normAutofit fontScale="70000" lnSpcReduction="20000"/>
          </a:bodyPr>
          <a:lstStyle/>
          <a:p>
            <a:pPr marL="0" indent="0">
              <a:buNone/>
            </a:pPr>
            <a:r>
              <a:rPr lang="en-US" dirty="0"/>
              <a:t>Unqualified</a:t>
            </a:r>
            <a:endParaRPr lang="en-US" sz="3200" dirty="0"/>
          </a:p>
          <a:p>
            <a:pPr marL="0" indent="0">
              <a:buNone/>
            </a:pPr>
            <a:r>
              <a:rPr lang="en-US" dirty="0">
                <a:latin typeface="Courier New"/>
                <a:cs typeface="Courier New"/>
              </a:rPr>
              <a:t>:a a </a:t>
            </a:r>
            <a:r>
              <a:rPr lang="en-US" dirty="0" err="1">
                <a:latin typeface="Courier New"/>
                <a:cs typeface="Courier New"/>
              </a:rPr>
              <a:t>prov:Activity</a:t>
            </a:r>
            <a:r>
              <a:rPr lang="en-US" dirty="0">
                <a:latin typeface="Courier New"/>
                <a:cs typeface="Courier New"/>
              </a:rPr>
              <a:t>.</a:t>
            </a:r>
          </a:p>
          <a:p>
            <a:pPr marL="0" indent="0">
              <a:buNone/>
            </a:pPr>
            <a:r>
              <a:rPr lang="en-US" dirty="0">
                <a:latin typeface="Courier New"/>
                <a:cs typeface="Courier New"/>
              </a:rPr>
              <a:t>:</a:t>
            </a:r>
            <a:r>
              <a:rPr lang="en-US" dirty="0" err="1">
                <a:latin typeface="Courier New"/>
                <a:cs typeface="Courier New"/>
              </a:rPr>
              <a:t>ag</a:t>
            </a:r>
            <a:r>
              <a:rPr lang="en-US" dirty="0">
                <a:latin typeface="Courier New"/>
                <a:cs typeface="Courier New"/>
              </a:rPr>
              <a:t> a </a:t>
            </a:r>
            <a:r>
              <a:rPr lang="en-US" dirty="0" err="1">
                <a:latin typeface="Courier New"/>
                <a:cs typeface="Courier New"/>
              </a:rPr>
              <a:t>prov:Agent</a:t>
            </a:r>
            <a:r>
              <a:rPr lang="en-US" dirty="0">
                <a:latin typeface="Courier New"/>
                <a:cs typeface="Courier New"/>
              </a:rPr>
              <a:t>.</a:t>
            </a:r>
          </a:p>
          <a:p>
            <a:pPr marL="0" indent="0">
              <a:buNone/>
            </a:pPr>
            <a:r>
              <a:rPr lang="en-US" dirty="0">
                <a:latin typeface="Courier New"/>
                <a:cs typeface="Courier New"/>
              </a:rPr>
              <a:t>:a </a:t>
            </a:r>
            <a:r>
              <a:rPr lang="en-US" dirty="0" err="1">
                <a:latin typeface="Courier New"/>
                <a:cs typeface="Courier New"/>
              </a:rPr>
              <a:t>prov:wasAssociatedWith</a:t>
            </a:r>
            <a:r>
              <a:rPr lang="en-US" dirty="0">
                <a:latin typeface="Courier New"/>
                <a:cs typeface="Courier New"/>
              </a:rPr>
              <a:t> :</a:t>
            </a:r>
            <a:r>
              <a:rPr lang="en-US" dirty="0" err="1" smtClean="0">
                <a:latin typeface="Courier New"/>
                <a:cs typeface="Courier New"/>
              </a:rPr>
              <a:t>ag</a:t>
            </a:r>
            <a:r>
              <a:rPr lang="en-US" dirty="0" smtClean="0">
                <a:latin typeface="Courier New"/>
                <a:cs typeface="Courier New"/>
              </a:rPr>
              <a:t>.</a:t>
            </a:r>
          </a:p>
          <a:p>
            <a:pPr marL="0" indent="0">
              <a:buNone/>
            </a:pPr>
            <a:endParaRPr lang="en-US" sz="3200" dirty="0"/>
          </a:p>
          <a:p>
            <a:pPr marL="0" indent="0">
              <a:buNone/>
            </a:pPr>
            <a:r>
              <a:rPr lang="en-US" dirty="0"/>
              <a:t>Qualified</a:t>
            </a:r>
            <a:endParaRPr lang="en-US" sz="3200" dirty="0"/>
          </a:p>
          <a:p>
            <a:pPr marL="0" indent="0">
              <a:buNone/>
            </a:pPr>
            <a:r>
              <a:rPr lang="en-US" dirty="0">
                <a:latin typeface="Courier New"/>
                <a:cs typeface="Courier New"/>
              </a:rPr>
              <a:t>:</a:t>
            </a:r>
            <a:r>
              <a:rPr lang="en-US" dirty="0" err="1">
                <a:latin typeface="Courier New"/>
                <a:cs typeface="Courier New"/>
              </a:rPr>
              <a:t>assoc</a:t>
            </a:r>
            <a:r>
              <a:rPr lang="en-US" dirty="0">
                <a:latin typeface="Courier New"/>
                <a:cs typeface="Courier New"/>
              </a:rPr>
              <a:t> a </a:t>
            </a:r>
            <a:r>
              <a:rPr lang="en-US" dirty="0" err="1">
                <a:latin typeface="Courier New"/>
                <a:cs typeface="Courier New"/>
              </a:rPr>
              <a:t>prov:Association</a:t>
            </a:r>
            <a:r>
              <a:rPr lang="en-US" dirty="0">
                <a:latin typeface="Courier New"/>
                <a:cs typeface="Courier New"/>
              </a:rPr>
              <a:t>.</a:t>
            </a:r>
          </a:p>
          <a:p>
            <a:pPr marL="0" indent="0">
              <a:buNone/>
            </a:pPr>
            <a:r>
              <a:rPr lang="en-US" dirty="0">
                <a:latin typeface="Courier New"/>
                <a:cs typeface="Courier New"/>
              </a:rPr>
              <a:t>:</a:t>
            </a:r>
            <a:r>
              <a:rPr lang="en-US" dirty="0" err="1">
                <a:latin typeface="Courier New"/>
                <a:cs typeface="Courier New"/>
              </a:rPr>
              <a:t>pl</a:t>
            </a:r>
            <a:r>
              <a:rPr lang="en-US" dirty="0">
                <a:latin typeface="Courier New"/>
                <a:cs typeface="Courier New"/>
              </a:rPr>
              <a:t> a </a:t>
            </a:r>
            <a:r>
              <a:rPr lang="en-US" dirty="0" err="1">
                <a:latin typeface="Courier New"/>
                <a:cs typeface="Courier New"/>
              </a:rPr>
              <a:t>prov:Plan</a:t>
            </a:r>
            <a:r>
              <a:rPr lang="en-US" dirty="0">
                <a:latin typeface="Courier New"/>
                <a:cs typeface="Courier New"/>
              </a:rPr>
              <a:t>.</a:t>
            </a:r>
          </a:p>
          <a:p>
            <a:pPr marL="0" indent="0">
              <a:buNone/>
            </a:pPr>
            <a:r>
              <a:rPr lang="en-US" dirty="0">
                <a:latin typeface="Courier New"/>
                <a:cs typeface="Courier New"/>
              </a:rPr>
              <a:t>:a </a:t>
            </a:r>
            <a:r>
              <a:rPr lang="en-US" dirty="0" err="1">
                <a:latin typeface="Courier New"/>
                <a:cs typeface="Courier New"/>
              </a:rPr>
              <a:t>prov:qualifiedAssociation</a:t>
            </a:r>
            <a:r>
              <a:rPr lang="en-US" dirty="0">
                <a:latin typeface="Courier New"/>
                <a:cs typeface="Courier New"/>
              </a:rPr>
              <a:t> </a:t>
            </a:r>
            <a:endParaRPr lang="en-US" dirty="0" smtClean="0">
              <a:latin typeface="Courier New"/>
              <a:cs typeface="Courier New"/>
            </a:endParaRPr>
          </a:p>
          <a:p>
            <a:pPr marL="0" indent="0">
              <a:buNone/>
            </a:pPr>
            <a:r>
              <a:rPr lang="en-US" dirty="0">
                <a:latin typeface="Courier New"/>
                <a:cs typeface="Courier New"/>
              </a:rPr>
              <a:t> </a:t>
            </a:r>
            <a:r>
              <a:rPr lang="en-US" dirty="0" smtClean="0">
                <a:latin typeface="Courier New"/>
                <a:cs typeface="Courier New"/>
              </a:rPr>
              <a:t>:</a:t>
            </a:r>
            <a:r>
              <a:rPr lang="en-US" dirty="0">
                <a:latin typeface="Courier New"/>
                <a:cs typeface="Courier New"/>
              </a:rPr>
              <a:t>assoc.</a:t>
            </a:r>
          </a:p>
          <a:p>
            <a:pPr marL="0" indent="0">
              <a:buNone/>
            </a:pPr>
            <a:r>
              <a:rPr lang="en-US" dirty="0">
                <a:latin typeface="Courier New"/>
                <a:cs typeface="Courier New"/>
              </a:rPr>
              <a:t>:</a:t>
            </a:r>
            <a:r>
              <a:rPr lang="en-US" dirty="0" err="1">
                <a:latin typeface="Courier New"/>
                <a:cs typeface="Courier New"/>
              </a:rPr>
              <a:t>assoc</a:t>
            </a:r>
            <a:r>
              <a:rPr lang="en-US" dirty="0">
                <a:latin typeface="Courier New"/>
                <a:cs typeface="Courier New"/>
              </a:rPr>
              <a:t> </a:t>
            </a:r>
            <a:r>
              <a:rPr lang="en-US" dirty="0" err="1">
                <a:latin typeface="Courier New"/>
                <a:cs typeface="Courier New"/>
              </a:rPr>
              <a:t>prov:agent</a:t>
            </a:r>
            <a:r>
              <a:rPr lang="en-US" dirty="0">
                <a:latin typeface="Courier New"/>
                <a:cs typeface="Courier New"/>
              </a:rPr>
              <a:t> :</a:t>
            </a:r>
            <a:r>
              <a:rPr lang="en-US" dirty="0" err="1">
                <a:latin typeface="Courier New"/>
                <a:cs typeface="Courier New"/>
              </a:rPr>
              <a:t>ag</a:t>
            </a:r>
            <a:r>
              <a:rPr lang="en-US" dirty="0">
                <a:latin typeface="Courier New"/>
                <a:cs typeface="Courier New"/>
              </a:rPr>
              <a:t>.</a:t>
            </a:r>
          </a:p>
          <a:p>
            <a:pPr marL="0" indent="0">
              <a:buNone/>
            </a:pPr>
            <a:r>
              <a:rPr lang="en-US" dirty="0">
                <a:latin typeface="Courier New"/>
                <a:cs typeface="Courier New"/>
              </a:rPr>
              <a:t>:</a:t>
            </a:r>
            <a:r>
              <a:rPr lang="en-US" dirty="0" err="1">
                <a:latin typeface="Courier New"/>
                <a:cs typeface="Courier New"/>
              </a:rPr>
              <a:t>assoc</a:t>
            </a:r>
            <a:r>
              <a:rPr lang="en-US" dirty="0">
                <a:latin typeface="Courier New"/>
                <a:cs typeface="Courier New"/>
              </a:rPr>
              <a:t> </a:t>
            </a:r>
            <a:r>
              <a:rPr lang="en-US" dirty="0" err="1">
                <a:latin typeface="Courier New"/>
                <a:cs typeface="Courier New"/>
              </a:rPr>
              <a:t>prov:hadPlan</a:t>
            </a:r>
            <a:r>
              <a:rPr lang="en-US" dirty="0">
                <a:latin typeface="Courier New"/>
                <a:cs typeface="Courier New"/>
              </a:rPr>
              <a:t> :pl</a:t>
            </a:r>
            <a:r>
              <a:rPr lang="en-US" dirty="0" smtClean="0">
                <a:latin typeface="Courier New"/>
                <a:cs typeface="Courier New"/>
              </a:rPr>
              <a:t>.</a:t>
            </a:r>
            <a:endParaRPr lang="en-US" dirty="0"/>
          </a:p>
        </p:txBody>
      </p:sp>
      <p:sp>
        <p:nvSpPr>
          <p:cNvPr id="4" name="Title 3"/>
          <p:cNvSpPr>
            <a:spLocks noGrp="1"/>
          </p:cNvSpPr>
          <p:nvPr>
            <p:ph type="title"/>
          </p:nvPr>
        </p:nvSpPr>
        <p:spPr/>
        <p:txBody>
          <a:bodyPr>
            <a:normAutofit fontScale="90000"/>
          </a:bodyPr>
          <a:lstStyle/>
          <a:p>
            <a:r>
              <a:rPr lang="en-US" dirty="0" smtClean="0"/>
              <a:t>Association</a:t>
            </a:r>
            <a:endParaRPr lang="en-US" dirty="0"/>
          </a:p>
        </p:txBody>
      </p:sp>
      <p:pic>
        <p:nvPicPr>
          <p:cNvPr id="7" name="Content Placeholder 6" descr="assoc-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4802" b="-14802"/>
          <a:stretch>
            <a:fillRect/>
          </a:stretch>
        </p:blipFill>
        <p:spPr/>
      </p:pic>
      <p:sp>
        <p:nvSpPr>
          <p:cNvPr id="6" name="Content Placeholder 5"/>
          <p:cNvSpPr>
            <a:spLocks noGrp="1"/>
          </p:cNvSpPr>
          <p:nvPr>
            <p:ph sz="quarter" idx="14"/>
          </p:nvPr>
        </p:nvSpPr>
        <p:spPr/>
        <p:txBody>
          <a:bodyPr/>
          <a:lstStyle/>
          <a:p>
            <a:r>
              <a:rPr lang="en-US" dirty="0"/>
              <a:t>An association is an assignment of responsibility to an agent for an activity, indicating that the agent had a role in the activity. It further allows for a plan to be specified</a:t>
            </a:r>
            <a:r>
              <a:rPr lang="en-US" dirty="0" smtClean="0"/>
              <a:t>,.</a:t>
            </a:r>
            <a:endParaRPr lang="en-US" dirty="0"/>
          </a:p>
        </p:txBody>
      </p:sp>
    </p:spTree>
    <p:extLst>
      <p:ext uri="{BB962C8B-B14F-4D97-AF65-F5344CB8AC3E}">
        <p14:creationId xmlns:p14="http://schemas.microsoft.com/office/powerpoint/2010/main" val="255352151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rcRect t="-35176" b="-35176"/>
          <a:stretch>
            <a:fillRect/>
          </a:stretch>
        </p:blipFill>
        <p:spPr/>
      </p:pic>
      <p:sp>
        <p:nvSpPr>
          <p:cNvPr id="3" name="Content Placeholder 2"/>
          <p:cNvSpPr>
            <a:spLocks noGrp="1"/>
          </p:cNvSpPr>
          <p:nvPr>
            <p:ph sz="half" idx="2"/>
          </p:nvPr>
        </p:nvSpPr>
        <p:spPr/>
        <p:txBody>
          <a:bodyPr>
            <a:normAutofit fontScale="70000" lnSpcReduction="20000"/>
          </a:bodyPr>
          <a:lstStyle/>
          <a:p>
            <a:pPr marL="0" indent="0">
              <a:buNone/>
            </a:pPr>
            <a:r>
              <a:rPr lang="en-US" dirty="0"/>
              <a:t>Unqualified</a:t>
            </a:r>
            <a:endParaRPr lang="en-US" sz="3200" dirty="0"/>
          </a:p>
          <a:p>
            <a:pPr marL="0" indent="0">
              <a:buNone/>
            </a:pPr>
            <a:r>
              <a:rPr lang="en-US" dirty="0">
                <a:latin typeface="Courier New"/>
                <a:cs typeface="Courier New"/>
              </a:rPr>
              <a:t>:ag2 a </a:t>
            </a:r>
            <a:r>
              <a:rPr lang="en-US" dirty="0" err="1">
                <a:latin typeface="Courier New"/>
                <a:cs typeface="Courier New"/>
              </a:rPr>
              <a:t>prov:Agent</a:t>
            </a:r>
            <a:r>
              <a:rPr lang="en-US" dirty="0">
                <a:latin typeface="Courier New"/>
                <a:cs typeface="Courier New"/>
              </a:rPr>
              <a:t>.</a:t>
            </a:r>
          </a:p>
          <a:p>
            <a:pPr marL="0" indent="0">
              <a:buNone/>
            </a:pPr>
            <a:r>
              <a:rPr lang="en-US" dirty="0">
                <a:latin typeface="Courier New"/>
                <a:cs typeface="Courier New"/>
              </a:rPr>
              <a:t>:ag1 a </a:t>
            </a:r>
            <a:r>
              <a:rPr lang="en-US" dirty="0" err="1">
                <a:latin typeface="Courier New"/>
                <a:cs typeface="Courier New"/>
              </a:rPr>
              <a:t>prov:Agent</a:t>
            </a:r>
            <a:r>
              <a:rPr lang="en-US" dirty="0">
                <a:latin typeface="Courier New"/>
                <a:cs typeface="Courier New"/>
              </a:rPr>
              <a:t>.</a:t>
            </a:r>
          </a:p>
          <a:p>
            <a:pPr marL="0" indent="0">
              <a:buNone/>
            </a:pPr>
            <a:r>
              <a:rPr lang="en-US" dirty="0">
                <a:latin typeface="Courier New"/>
                <a:cs typeface="Courier New"/>
              </a:rPr>
              <a:t>:ag2 </a:t>
            </a:r>
            <a:r>
              <a:rPr lang="en-US" dirty="0" err="1">
                <a:latin typeface="Courier New"/>
                <a:cs typeface="Courier New"/>
              </a:rPr>
              <a:t>prov:actedOnBehalfOf</a:t>
            </a:r>
            <a:r>
              <a:rPr lang="en-US" dirty="0">
                <a:latin typeface="Courier New"/>
                <a:cs typeface="Courier New"/>
              </a:rPr>
              <a:t> :ag1</a:t>
            </a:r>
            <a:r>
              <a:rPr lang="en-US" dirty="0" smtClean="0">
                <a:latin typeface="Courier New"/>
                <a:cs typeface="Courier New"/>
              </a:rPr>
              <a:t>.</a:t>
            </a:r>
          </a:p>
          <a:p>
            <a:pPr marL="0" indent="0">
              <a:buNone/>
            </a:pPr>
            <a:endParaRPr lang="en-US" dirty="0" smtClean="0"/>
          </a:p>
          <a:p>
            <a:pPr marL="0" indent="0">
              <a:buNone/>
            </a:pPr>
            <a:r>
              <a:rPr lang="en-US" dirty="0" smtClean="0"/>
              <a:t>Qualified</a:t>
            </a:r>
            <a:endParaRPr lang="en-US" sz="3200" dirty="0"/>
          </a:p>
          <a:p>
            <a:pPr marL="0" indent="0">
              <a:buNone/>
            </a:pPr>
            <a:r>
              <a:rPr lang="en-US" dirty="0" smtClean="0">
                <a:latin typeface="Courier New"/>
                <a:cs typeface="Courier New"/>
              </a:rPr>
              <a:t>:del </a:t>
            </a:r>
            <a:r>
              <a:rPr lang="en-US" dirty="0">
                <a:latin typeface="Courier New"/>
                <a:cs typeface="Courier New"/>
              </a:rPr>
              <a:t>a </a:t>
            </a:r>
            <a:r>
              <a:rPr lang="en-US" dirty="0" err="1">
                <a:latin typeface="Courier New"/>
                <a:cs typeface="Courier New"/>
              </a:rPr>
              <a:t>prov:Delegation</a:t>
            </a:r>
            <a:r>
              <a:rPr lang="en-US" dirty="0">
                <a:latin typeface="Courier New"/>
                <a:cs typeface="Courier New"/>
              </a:rPr>
              <a:t>.</a:t>
            </a:r>
          </a:p>
          <a:p>
            <a:pPr marL="0" indent="0">
              <a:buNone/>
            </a:pPr>
            <a:r>
              <a:rPr lang="en-US" dirty="0">
                <a:latin typeface="Courier New"/>
                <a:cs typeface="Courier New"/>
              </a:rPr>
              <a:t>:a a </a:t>
            </a:r>
            <a:r>
              <a:rPr lang="en-US" dirty="0" err="1">
                <a:latin typeface="Courier New"/>
                <a:cs typeface="Courier New"/>
              </a:rPr>
              <a:t>prov:Activity</a:t>
            </a:r>
            <a:r>
              <a:rPr lang="en-US" dirty="0">
                <a:latin typeface="Courier New"/>
                <a:cs typeface="Courier New"/>
              </a:rPr>
              <a:t>.</a:t>
            </a:r>
          </a:p>
          <a:p>
            <a:pPr marL="0" indent="0">
              <a:buNone/>
            </a:pPr>
            <a:r>
              <a:rPr lang="en-US" dirty="0">
                <a:latin typeface="Courier New"/>
                <a:cs typeface="Courier New"/>
              </a:rPr>
              <a:t>:</a:t>
            </a:r>
            <a:r>
              <a:rPr lang="en-US" dirty="0" smtClean="0">
                <a:latin typeface="Courier New"/>
                <a:cs typeface="Courier New"/>
              </a:rPr>
              <a:t>ag2</a:t>
            </a:r>
          </a:p>
          <a:p>
            <a:pPr marL="0" indent="0">
              <a:buNone/>
            </a:pPr>
            <a:r>
              <a:rPr lang="en-US" dirty="0">
                <a:latin typeface="Courier New"/>
                <a:cs typeface="Courier New"/>
              </a:rPr>
              <a:t> </a:t>
            </a:r>
            <a:r>
              <a:rPr lang="en-US" dirty="0" smtClean="0">
                <a:latin typeface="Courier New"/>
                <a:cs typeface="Courier New"/>
              </a:rPr>
              <a:t> </a:t>
            </a:r>
            <a:r>
              <a:rPr lang="en-US" dirty="0" err="1" smtClean="0">
                <a:latin typeface="Courier New"/>
                <a:cs typeface="Courier New"/>
              </a:rPr>
              <a:t>prov:qualifiedDelegation</a:t>
            </a:r>
            <a:r>
              <a:rPr lang="en-US" dirty="0" smtClean="0">
                <a:latin typeface="Courier New"/>
                <a:cs typeface="Courier New"/>
              </a:rPr>
              <a:t> </a:t>
            </a:r>
          </a:p>
          <a:p>
            <a:pPr marL="0" indent="0">
              <a:buNone/>
            </a:pPr>
            <a:r>
              <a:rPr lang="en-US" dirty="0">
                <a:latin typeface="Courier New"/>
                <a:cs typeface="Courier New"/>
              </a:rPr>
              <a:t> </a:t>
            </a:r>
            <a:r>
              <a:rPr lang="en-US" dirty="0" smtClean="0">
                <a:latin typeface="Courier New"/>
                <a:cs typeface="Courier New"/>
              </a:rPr>
              <a:t> :</a:t>
            </a:r>
            <a:r>
              <a:rPr lang="en-US" dirty="0">
                <a:latin typeface="Courier New"/>
                <a:cs typeface="Courier New"/>
              </a:rPr>
              <a:t>del.</a:t>
            </a:r>
          </a:p>
          <a:p>
            <a:pPr marL="0" indent="0">
              <a:buNone/>
            </a:pPr>
            <a:r>
              <a:rPr lang="en-US" dirty="0">
                <a:latin typeface="Courier New"/>
                <a:cs typeface="Courier New"/>
              </a:rPr>
              <a:t>:del </a:t>
            </a:r>
            <a:r>
              <a:rPr lang="en-US" dirty="0" err="1">
                <a:latin typeface="Courier New"/>
                <a:cs typeface="Courier New"/>
              </a:rPr>
              <a:t>prov:agent</a:t>
            </a:r>
            <a:r>
              <a:rPr lang="en-US" dirty="0">
                <a:latin typeface="Courier New"/>
                <a:cs typeface="Courier New"/>
              </a:rPr>
              <a:t> :ag1.</a:t>
            </a:r>
          </a:p>
          <a:p>
            <a:pPr marL="0" indent="0">
              <a:buNone/>
            </a:pPr>
            <a:r>
              <a:rPr lang="en-US" dirty="0">
                <a:latin typeface="Courier New"/>
                <a:cs typeface="Courier New"/>
              </a:rPr>
              <a:t>:del </a:t>
            </a:r>
            <a:r>
              <a:rPr lang="en-US" dirty="0" err="1">
                <a:latin typeface="Courier New"/>
                <a:cs typeface="Courier New"/>
              </a:rPr>
              <a:t>prov:hadActivity</a:t>
            </a:r>
            <a:r>
              <a:rPr lang="en-US" dirty="0">
                <a:latin typeface="Courier New"/>
                <a:cs typeface="Courier New"/>
              </a:rPr>
              <a:t> :a</a:t>
            </a:r>
            <a:r>
              <a:rPr lang="en-US" dirty="0" smtClean="0">
                <a:latin typeface="Courier New"/>
                <a:cs typeface="Courier New"/>
              </a:rPr>
              <a:t>.</a:t>
            </a:r>
          </a:p>
          <a:p>
            <a:endParaRPr lang="en-US" dirty="0"/>
          </a:p>
        </p:txBody>
      </p:sp>
      <p:sp>
        <p:nvSpPr>
          <p:cNvPr id="4" name="Title 3"/>
          <p:cNvSpPr>
            <a:spLocks noGrp="1"/>
          </p:cNvSpPr>
          <p:nvPr>
            <p:ph type="title"/>
          </p:nvPr>
        </p:nvSpPr>
        <p:spPr/>
        <p:txBody>
          <a:bodyPr>
            <a:normAutofit fontScale="90000"/>
          </a:bodyPr>
          <a:lstStyle/>
          <a:p>
            <a:r>
              <a:rPr lang="en-US" dirty="0" smtClean="0"/>
              <a:t>Delegation</a:t>
            </a:r>
            <a:endParaRPr lang="en-US" dirty="0"/>
          </a:p>
        </p:txBody>
      </p:sp>
      <p:pic>
        <p:nvPicPr>
          <p:cNvPr id="8" name="Content Placeholder 7" descr="del-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4673" b="-14673"/>
          <a:stretch>
            <a:fillRect/>
          </a:stretch>
        </p:blipFill>
        <p:spPr/>
      </p:pic>
      <p:sp>
        <p:nvSpPr>
          <p:cNvPr id="6" name="Content Placeholder 5"/>
          <p:cNvSpPr>
            <a:spLocks noGrp="1"/>
          </p:cNvSpPr>
          <p:nvPr>
            <p:ph sz="quarter" idx="14"/>
          </p:nvPr>
        </p:nvSpPr>
        <p:spPr/>
        <p:txBody>
          <a:bodyPr/>
          <a:lstStyle/>
          <a:p>
            <a:r>
              <a:rPr lang="en-US" dirty="0"/>
              <a:t>Delegation is the assignment of authority and responsibility to an </a:t>
            </a:r>
            <a:r>
              <a:rPr lang="en-US" dirty="0" smtClean="0"/>
              <a:t>agent </a:t>
            </a:r>
            <a:r>
              <a:rPr lang="en-US" dirty="0"/>
              <a:t>to carry out a specific activity as a delegate or </a:t>
            </a:r>
            <a:r>
              <a:rPr lang="en-US" dirty="0" smtClean="0"/>
              <a:t>representative.</a:t>
            </a:r>
            <a:endParaRPr lang="en-US" dirty="0"/>
          </a:p>
          <a:p>
            <a:endParaRPr lang="en-US" dirty="0"/>
          </a:p>
        </p:txBody>
      </p:sp>
    </p:spTree>
    <p:extLst>
      <p:ext uri="{BB962C8B-B14F-4D97-AF65-F5344CB8AC3E}">
        <p14:creationId xmlns:p14="http://schemas.microsoft.com/office/powerpoint/2010/main" val="240955484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152961" b="-152961"/>
          <a:stretch>
            <a:fillRect/>
          </a:stretch>
        </p:blipFill>
        <p:spPr/>
      </p:pic>
      <p:sp>
        <p:nvSpPr>
          <p:cNvPr id="3" name="Content Placeholder 2"/>
          <p:cNvSpPr>
            <a:spLocks noGrp="1"/>
          </p:cNvSpPr>
          <p:nvPr>
            <p:ph sz="half" idx="2"/>
          </p:nvPr>
        </p:nvSpPr>
        <p:spPr/>
        <p:txBody>
          <a:bodyPr>
            <a:normAutofit/>
          </a:bodyPr>
          <a:lstStyle/>
          <a:p>
            <a:pPr marL="0" indent="0">
              <a:buNone/>
            </a:pPr>
            <a:endParaRPr lang="en-US" sz="2400" dirty="0" smtClean="0">
              <a:latin typeface="Courier New"/>
              <a:cs typeface="Courier New"/>
            </a:endParaRPr>
          </a:p>
          <a:p>
            <a:pPr marL="0" indent="0">
              <a:buNone/>
            </a:pPr>
            <a:endParaRPr lang="en-US" sz="2400" dirty="0">
              <a:latin typeface="Courier New"/>
              <a:cs typeface="Courier New"/>
            </a:endParaRPr>
          </a:p>
          <a:p>
            <a:pPr marL="0" indent="0">
              <a:buNone/>
            </a:pPr>
            <a:r>
              <a:rPr lang="en-US" sz="2400" dirty="0" smtClean="0">
                <a:latin typeface="Courier New"/>
                <a:cs typeface="Courier New"/>
              </a:rPr>
              <a:t>:</a:t>
            </a:r>
            <a:r>
              <a:rPr lang="en-US" sz="2400" dirty="0">
                <a:latin typeface="Courier New"/>
                <a:cs typeface="Courier New"/>
              </a:rPr>
              <a:t>e2 </a:t>
            </a:r>
            <a:r>
              <a:rPr lang="en-US" sz="2400" dirty="0" err="1" smtClean="0">
                <a:latin typeface="Courier New"/>
                <a:cs typeface="Courier New"/>
              </a:rPr>
              <a:t>prov:specializationOf</a:t>
            </a:r>
            <a:r>
              <a:rPr lang="en-US" sz="2400" dirty="0" smtClean="0">
                <a:latin typeface="Courier New"/>
                <a:cs typeface="Courier New"/>
              </a:rPr>
              <a:t> </a:t>
            </a:r>
          </a:p>
          <a:p>
            <a:pPr marL="0" indent="0">
              <a:buNone/>
            </a:pPr>
            <a:r>
              <a:rPr lang="en-US" sz="2400" dirty="0" smtClean="0">
                <a:latin typeface="Courier New"/>
                <a:cs typeface="Courier New"/>
              </a:rPr>
              <a:t>:</a:t>
            </a:r>
            <a:r>
              <a:rPr lang="en-US" sz="2400" dirty="0">
                <a:latin typeface="Courier New"/>
                <a:cs typeface="Courier New"/>
              </a:rPr>
              <a:t>e1.</a:t>
            </a:r>
          </a:p>
        </p:txBody>
      </p:sp>
      <p:sp>
        <p:nvSpPr>
          <p:cNvPr id="4" name="Title 3"/>
          <p:cNvSpPr>
            <a:spLocks noGrp="1"/>
          </p:cNvSpPr>
          <p:nvPr>
            <p:ph type="title"/>
          </p:nvPr>
        </p:nvSpPr>
        <p:spPr/>
        <p:txBody>
          <a:bodyPr>
            <a:normAutofit fontScale="90000"/>
          </a:bodyPr>
          <a:lstStyle/>
          <a:p>
            <a:r>
              <a:rPr lang="en-US" dirty="0" smtClean="0"/>
              <a:t>Specialization</a:t>
            </a:r>
            <a:endParaRPr lang="en-US" dirty="0"/>
          </a:p>
        </p:txBody>
      </p:sp>
      <p:pic>
        <p:nvPicPr>
          <p:cNvPr id="7" name="Content Placeholder 6" descr="spec-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70082" b="-170082"/>
          <a:stretch>
            <a:fillRect/>
          </a:stretch>
        </p:blipFill>
        <p:spPr/>
      </p:pic>
      <p:sp>
        <p:nvSpPr>
          <p:cNvPr id="6" name="Content Placeholder 5"/>
          <p:cNvSpPr>
            <a:spLocks noGrp="1"/>
          </p:cNvSpPr>
          <p:nvPr>
            <p:ph sz="quarter" idx="14"/>
          </p:nvPr>
        </p:nvSpPr>
        <p:spPr/>
        <p:txBody>
          <a:bodyPr/>
          <a:lstStyle/>
          <a:p>
            <a:r>
              <a:rPr lang="en-US" dirty="0"/>
              <a:t>An entity that is a specialization of another shares all aspects of the latter, and additionally presents more specific aspects of the same thing as the latter. </a:t>
            </a:r>
          </a:p>
          <a:p>
            <a:endParaRPr lang="en-US" dirty="0"/>
          </a:p>
        </p:txBody>
      </p:sp>
    </p:spTree>
    <p:extLst>
      <p:ext uri="{BB962C8B-B14F-4D97-AF65-F5344CB8AC3E}">
        <p14:creationId xmlns:p14="http://schemas.microsoft.com/office/powerpoint/2010/main" val="3302088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67156" y="1600200"/>
            <a:ext cx="4495800" cy="4525963"/>
          </a:xfrm>
        </p:spPr>
        <p:txBody>
          <a:bodyPr>
            <a:normAutofit/>
          </a:bodyPr>
          <a:lstStyle/>
          <a:p>
            <a:pPr marL="0" indent="0">
              <a:buNone/>
            </a:pPr>
            <a:endParaRPr lang="en-US" sz="2400" dirty="0" smtClean="0">
              <a:latin typeface="Courier New"/>
              <a:cs typeface="Courier New"/>
            </a:endParaRPr>
          </a:p>
          <a:p>
            <a:pPr marL="0" indent="0">
              <a:buNone/>
            </a:pPr>
            <a:endParaRPr lang="en-US" sz="2400" dirty="0">
              <a:latin typeface="Courier New"/>
              <a:cs typeface="Courier New"/>
            </a:endParaRPr>
          </a:p>
          <a:p>
            <a:pPr marL="0" indent="0">
              <a:buNone/>
            </a:pPr>
            <a:r>
              <a:rPr lang="en-US" sz="2400" dirty="0" smtClean="0">
                <a:latin typeface="Courier New"/>
                <a:cs typeface="Courier New"/>
              </a:rPr>
              <a:t>:</a:t>
            </a:r>
            <a:r>
              <a:rPr lang="en-US" sz="2400" dirty="0">
                <a:latin typeface="Courier New"/>
                <a:cs typeface="Courier New"/>
              </a:rPr>
              <a:t>e2 </a:t>
            </a:r>
            <a:r>
              <a:rPr lang="en-US" sz="2400" dirty="0" err="1" smtClean="0">
                <a:latin typeface="Courier New"/>
                <a:cs typeface="Courier New"/>
              </a:rPr>
              <a:t>prov:alternateOf</a:t>
            </a:r>
            <a:r>
              <a:rPr lang="en-US" sz="2400" dirty="0" smtClean="0">
                <a:latin typeface="Courier New"/>
                <a:cs typeface="Courier New"/>
              </a:rPr>
              <a:t> :</a:t>
            </a:r>
            <a:r>
              <a:rPr lang="en-US" sz="2400" dirty="0">
                <a:latin typeface="Courier New"/>
                <a:cs typeface="Courier New"/>
              </a:rPr>
              <a:t>e1.</a:t>
            </a:r>
          </a:p>
        </p:txBody>
      </p:sp>
      <p:sp>
        <p:nvSpPr>
          <p:cNvPr id="4" name="Title 3"/>
          <p:cNvSpPr>
            <a:spLocks noGrp="1"/>
          </p:cNvSpPr>
          <p:nvPr>
            <p:ph type="title"/>
          </p:nvPr>
        </p:nvSpPr>
        <p:spPr/>
        <p:txBody>
          <a:bodyPr>
            <a:normAutofit fontScale="90000"/>
          </a:bodyPr>
          <a:lstStyle/>
          <a:p>
            <a:r>
              <a:rPr lang="en-US" dirty="0" smtClean="0"/>
              <a:t>Alternate</a:t>
            </a:r>
            <a:endParaRPr lang="en-US" dirty="0"/>
          </a:p>
        </p:txBody>
      </p:sp>
      <p:sp>
        <p:nvSpPr>
          <p:cNvPr id="6" name="Content Placeholder 5"/>
          <p:cNvSpPr>
            <a:spLocks noGrp="1"/>
          </p:cNvSpPr>
          <p:nvPr>
            <p:ph sz="quarter" idx="14"/>
          </p:nvPr>
        </p:nvSpPr>
        <p:spPr/>
        <p:txBody>
          <a:bodyPr/>
          <a:lstStyle/>
          <a:p>
            <a:r>
              <a:rPr lang="en-US" dirty="0"/>
              <a:t>An entity that is a specialization of another shares all aspects of the latter, and additionally presents more specific aspects of the same thing as the latter. </a:t>
            </a:r>
          </a:p>
          <a:p>
            <a:endParaRPr lang="en-US" dirty="0"/>
          </a:p>
        </p:txBody>
      </p:sp>
      <p:pic>
        <p:nvPicPr>
          <p:cNvPr id="5" name="Content Placeholder 4" descr="alt-drawing.png"/>
          <p:cNvPicPr>
            <a:picLocks noGrp="1" noChangeAspect="1"/>
          </p:cNvPicPr>
          <p:nvPr>
            <p:ph sz="half" idx="13"/>
          </p:nvPr>
        </p:nvPicPr>
        <p:blipFill>
          <a:blip r:embed="rId2">
            <a:extLst>
              <a:ext uri="{28A0092B-C50C-407E-A947-70E740481C1C}">
                <a14:useLocalDpi xmlns:a14="http://schemas.microsoft.com/office/drawing/2010/main" val="0"/>
              </a:ext>
            </a:extLst>
          </a:blip>
          <a:srcRect t="-170082" b="-170082"/>
          <a:stretch>
            <a:fillRect/>
          </a:stretch>
        </p:blipFill>
        <p:spPr/>
      </p:pic>
      <p:pic>
        <p:nvPicPr>
          <p:cNvPr id="10" name="Content Placeholder 9"/>
          <p:cNvPicPr>
            <a:picLocks noGrp="1" noChangeAspect="1"/>
          </p:cNvPicPr>
          <p:nvPr>
            <p:ph sz="half" idx="1"/>
          </p:nvPr>
        </p:nvPicPr>
        <p:blipFill>
          <a:blip r:embed="rId3"/>
          <a:srcRect t="-148494" b="-148494"/>
          <a:stretch>
            <a:fillRect/>
          </a:stretch>
        </p:blipFill>
        <p:spPr/>
      </p:pic>
    </p:spTree>
    <p:extLst>
      <p:ext uri="{BB962C8B-B14F-4D97-AF65-F5344CB8AC3E}">
        <p14:creationId xmlns:p14="http://schemas.microsoft.com/office/powerpoint/2010/main" val="199770165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53541" b="-53541"/>
          <a:stretch>
            <a:fillRect/>
          </a:stretch>
        </p:blipFill>
        <p:spPr/>
      </p:pic>
      <p:sp>
        <p:nvSpPr>
          <p:cNvPr id="3" name="Content Placeholder 2"/>
          <p:cNvSpPr>
            <a:spLocks noGrp="1"/>
          </p:cNvSpPr>
          <p:nvPr>
            <p:ph sz="half" idx="2"/>
          </p:nvPr>
        </p:nvSpPr>
        <p:spPr/>
        <p:txBody>
          <a:bodyPr>
            <a:normAutofit/>
          </a:bodyPr>
          <a:lstStyle/>
          <a:p>
            <a:pPr marL="0" indent="0">
              <a:buNone/>
            </a:pPr>
            <a:endParaRPr lang="en-US" sz="2400" dirty="0" smtClean="0">
              <a:latin typeface="Courier New"/>
              <a:cs typeface="Courier New"/>
            </a:endParaRPr>
          </a:p>
          <a:p>
            <a:pPr marL="0" indent="0">
              <a:buNone/>
            </a:pPr>
            <a:endParaRPr lang="en-US" sz="2400" dirty="0">
              <a:latin typeface="Courier New"/>
              <a:cs typeface="Courier New"/>
            </a:endParaRPr>
          </a:p>
          <a:p>
            <a:pPr marL="0" indent="0">
              <a:buNone/>
            </a:pPr>
            <a:r>
              <a:rPr lang="en-US" sz="2400" dirty="0" smtClean="0">
                <a:latin typeface="Courier New"/>
                <a:cs typeface="Courier New"/>
              </a:rPr>
              <a:t>:</a:t>
            </a:r>
            <a:r>
              <a:rPr lang="en-US" sz="2400" dirty="0">
                <a:latin typeface="Courier New"/>
                <a:cs typeface="Courier New"/>
              </a:rPr>
              <a:t>c a </a:t>
            </a:r>
            <a:r>
              <a:rPr lang="en-US" sz="2400" dirty="0" err="1">
                <a:latin typeface="Courier New"/>
                <a:cs typeface="Courier New"/>
              </a:rPr>
              <a:t>prov:Collection</a:t>
            </a:r>
            <a:r>
              <a:rPr lang="en-US" sz="2400" dirty="0">
                <a:latin typeface="Courier New"/>
                <a:cs typeface="Courier New"/>
              </a:rPr>
              <a:t>. </a:t>
            </a:r>
            <a:endParaRPr lang="en-US" sz="2400" dirty="0" smtClean="0">
              <a:latin typeface="Courier New"/>
              <a:cs typeface="Courier New"/>
            </a:endParaRPr>
          </a:p>
          <a:p>
            <a:pPr marL="0" indent="0">
              <a:buNone/>
            </a:pPr>
            <a:r>
              <a:rPr lang="en-US" sz="2400" dirty="0" smtClean="0">
                <a:latin typeface="Courier New"/>
                <a:cs typeface="Courier New"/>
              </a:rPr>
              <a:t>:</a:t>
            </a:r>
            <a:r>
              <a:rPr lang="en-US" sz="2400" dirty="0">
                <a:latin typeface="Courier New"/>
                <a:cs typeface="Courier New"/>
              </a:rPr>
              <a:t>e a </a:t>
            </a:r>
            <a:r>
              <a:rPr lang="en-US" sz="2400" dirty="0" err="1">
                <a:latin typeface="Courier New"/>
                <a:cs typeface="Courier New"/>
              </a:rPr>
              <a:t>prov:Entity</a:t>
            </a:r>
            <a:r>
              <a:rPr lang="en-US" sz="2400" dirty="0">
                <a:latin typeface="Courier New"/>
                <a:cs typeface="Courier New"/>
              </a:rPr>
              <a:t>. </a:t>
            </a:r>
            <a:endParaRPr lang="en-US" sz="2400" dirty="0" smtClean="0">
              <a:latin typeface="Courier New"/>
              <a:cs typeface="Courier New"/>
            </a:endParaRPr>
          </a:p>
          <a:p>
            <a:pPr marL="0" indent="0">
              <a:buNone/>
            </a:pPr>
            <a:r>
              <a:rPr lang="en-US" sz="2400" dirty="0" smtClean="0">
                <a:latin typeface="Courier New"/>
                <a:cs typeface="Courier New"/>
              </a:rPr>
              <a:t>:</a:t>
            </a:r>
            <a:r>
              <a:rPr lang="en-US" sz="2400" dirty="0">
                <a:latin typeface="Courier New"/>
                <a:cs typeface="Courier New"/>
              </a:rPr>
              <a:t>c </a:t>
            </a:r>
            <a:r>
              <a:rPr lang="en-US" sz="2400" dirty="0" err="1">
                <a:latin typeface="Courier New"/>
                <a:cs typeface="Courier New"/>
              </a:rPr>
              <a:t>prov:hadMember</a:t>
            </a:r>
            <a:r>
              <a:rPr lang="en-US" sz="2400" dirty="0">
                <a:latin typeface="Courier New"/>
                <a:cs typeface="Courier New"/>
              </a:rPr>
              <a:t> :e. </a:t>
            </a:r>
          </a:p>
          <a:p>
            <a:pPr marL="0" indent="0">
              <a:buNone/>
            </a:pPr>
            <a:endParaRPr lang="en-US" sz="2400" dirty="0">
              <a:latin typeface="Courier New"/>
              <a:cs typeface="Courier New"/>
            </a:endParaRPr>
          </a:p>
        </p:txBody>
      </p:sp>
      <p:sp>
        <p:nvSpPr>
          <p:cNvPr id="4" name="Title 3"/>
          <p:cNvSpPr>
            <a:spLocks noGrp="1"/>
          </p:cNvSpPr>
          <p:nvPr>
            <p:ph type="title"/>
          </p:nvPr>
        </p:nvSpPr>
        <p:spPr/>
        <p:txBody>
          <a:bodyPr>
            <a:normAutofit fontScale="90000"/>
          </a:bodyPr>
          <a:lstStyle/>
          <a:p>
            <a:r>
              <a:rPr lang="en-US" dirty="0" smtClean="0"/>
              <a:t>Membership</a:t>
            </a:r>
            <a:endParaRPr lang="en-US" dirty="0"/>
          </a:p>
        </p:txBody>
      </p:sp>
      <p:pic>
        <p:nvPicPr>
          <p:cNvPr id="7" name="Content Placeholder 6" descr="memb-drawing.png"/>
          <p:cNvPicPr>
            <a:picLocks noGrp="1" noChangeAspect="1"/>
          </p:cNvPicPr>
          <p:nvPr>
            <p:ph sz="half" idx="13"/>
          </p:nvPr>
        </p:nvPicPr>
        <p:blipFill>
          <a:blip r:embed="rId3">
            <a:extLst>
              <a:ext uri="{28A0092B-C50C-407E-A947-70E740481C1C}">
                <a14:useLocalDpi xmlns:a14="http://schemas.microsoft.com/office/drawing/2010/main" val="0"/>
              </a:ext>
            </a:extLst>
          </a:blip>
          <a:srcRect t="-170082" b="-170082"/>
          <a:stretch>
            <a:fillRect/>
          </a:stretch>
        </p:blipFill>
        <p:spPr/>
      </p:pic>
      <p:sp>
        <p:nvSpPr>
          <p:cNvPr id="6" name="Content Placeholder 5"/>
          <p:cNvSpPr>
            <a:spLocks noGrp="1"/>
          </p:cNvSpPr>
          <p:nvPr>
            <p:ph sz="quarter" idx="14"/>
          </p:nvPr>
        </p:nvSpPr>
        <p:spPr/>
        <p:txBody>
          <a:bodyPr/>
          <a:lstStyle/>
          <a:p>
            <a:r>
              <a:rPr lang="en-US" dirty="0"/>
              <a:t>A </a:t>
            </a:r>
            <a:r>
              <a:rPr lang="en-US" dirty="0" smtClean="0"/>
              <a:t>collection </a:t>
            </a:r>
            <a:r>
              <a:rPr lang="en-US" dirty="0"/>
              <a:t>is an entity that provides a structure to some </a:t>
            </a:r>
            <a:r>
              <a:rPr lang="en-US" dirty="0" smtClean="0"/>
              <a:t>constituents </a:t>
            </a:r>
            <a:r>
              <a:rPr lang="en-US" dirty="0"/>
              <a:t>that must themselves be entities. These constituents are said to be member of the collections. </a:t>
            </a:r>
          </a:p>
          <a:p>
            <a:endParaRPr lang="en-US" dirty="0"/>
          </a:p>
        </p:txBody>
      </p:sp>
    </p:spTree>
    <p:extLst>
      <p:ext uri="{BB962C8B-B14F-4D97-AF65-F5344CB8AC3E}">
        <p14:creationId xmlns:p14="http://schemas.microsoft.com/office/powerpoint/2010/main" val="227506541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rcRect t="-34813" b="-34813"/>
          <a:stretch>
            <a:fillRect/>
          </a:stretch>
        </p:blipFill>
        <p:spPr/>
      </p:pic>
      <p:sp>
        <p:nvSpPr>
          <p:cNvPr id="3" name="Content Placeholder 2"/>
          <p:cNvSpPr>
            <a:spLocks noGrp="1"/>
          </p:cNvSpPr>
          <p:nvPr>
            <p:ph sz="half" idx="2"/>
          </p:nvPr>
        </p:nvSpPr>
        <p:spPr/>
        <p:txBody>
          <a:bodyPr>
            <a:normAutofit fontScale="55000" lnSpcReduction="20000"/>
          </a:bodyPr>
          <a:lstStyle/>
          <a:p>
            <a:pPr marL="0" indent="0">
              <a:buNone/>
            </a:pPr>
            <a:endParaRPr lang="en-US" sz="4000" dirty="0" smtClean="0"/>
          </a:p>
          <a:p>
            <a:pPr marL="0" indent="0">
              <a:buNone/>
            </a:pPr>
            <a:r>
              <a:rPr lang="en-US" sz="4000" dirty="0" smtClean="0"/>
              <a:t>Unqualified</a:t>
            </a:r>
            <a:endParaRPr lang="en-US" sz="3200" dirty="0"/>
          </a:p>
          <a:p>
            <a:pPr marL="0" indent="0">
              <a:buNone/>
            </a:pPr>
            <a:r>
              <a:rPr lang="en-US" dirty="0">
                <a:latin typeface="Courier New"/>
                <a:cs typeface="Courier New"/>
              </a:rPr>
              <a:t>:e2 a </a:t>
            </a:r>
            <a:r>
              <a:rPr lang="en-US" dirty="0" err="1">
                <a:latin typeface="Courier New"/>
                <a:cs typeface="Courier New"/>
              </a:rPr>
              <a:t>prov:Entity</a:t>
            </a:r>
            <a:r>
              <a:rPr lang="en-US" dirty="0">
                <a:latin typeface="Courier New"/>
                <a:cs typeface="Courier New"/>
              </a:rPr>
              <a:t>.</a:t>
            </a:r>
          </a:p>
          <a:p>
            <a:pPr marL="0" indent="0">
              <a:buNone/>
            </a:pPr>
            <a:r>
              <a:rPr lang="en-US" dirty="0">
                <a:latin typeface="Courier New"/>
                <a:cs typeface="Courier New"/>
              </a:rPr>
              <a:t>:e1 a </a:t>
            </a:r>
            <a:r>
              <a:rPr lang="en-US" dirty="0" err="1">
                <a:latin typeface="Courier New"/>
                <a:cs typeface="Courier New"/>
              </a:rPr>
              <a:t>prov:Entity</a:t>
            </a:r>
            <a:r>
              <a:rPr lang="en-US" dirty="0">
                <a:latin typeface="Courier New"/>
                <a:cs typeface="Courier New"/>
              </a:rPr>
              <a:t>.</a:t>
            </a:r>
          </a:p>
          <a:p>
            <a:pPr marL="0" indent="0">
              <a:buNone/>
            </a:pPr>
            <a:r>
              <a:rPr lang="en-US" dirty="0">
                <a:latin typeface="Courier New"/>
                <a:cs typeface="Courier New"/>
              </a:rPr>
              <a:t>:e2 </a:t>
            </a:r>
            <a:r>
              <a:rPr lang="en-US" dirty="0" err="1">
                <a:latin typeface="Courier New"/>
                <a:cs typeface="Courier New"/>
              </a:rPr>
              <a:t>prov:wasDerivedFrom</a:t>
            </a:r>
            <a:r>
              <a:rPr lang="en-US" dirty="0">
                <a:latin typeface="Courier New"/>
                <a:cs typeface="Courier New"/>
              </a:rPr>
              <a:t> :e1</a:t>
            </a:r>
            <a:r>
              <a:rPr lang="en-US" dirty="0"/>
              <a:t>.</a:t>
            </a:r>
          </a:p>
          <a:p>
            <a:pPr marL="0" indent="0">
              <a:buNone/>
            </a:pPr>
            <a:endParaRPr lang="en-US" sz="3200" dirty="0"/>
          </a:p>
          <a:p>
            <a:pPr marL="0" indent="0">
              <a:buNone/>
            </a:pPr>
            <a:r>
              <a:rPr lang="en-US" sz="4000" dirty="0"/>
              <a:t>Qualified</a:t>
            </a:r>
            <a:endParaRPr lang="en-US" sz="3200" dirty="0"/>
          </a:p>
          <a:p>
            <a:pPr marL="0" indent="0">
              <a:buNone/>
            </a:pPr>
            <a:r>
              <a:rPr lang="en-US" dirty="0" smtClean="0">
                <a:latin typeface="Courier New"/>
                <a:cs typeface="Courier New"/>
              </a:rPr>
              <a:t>:</a:t>
            </a:r>
            <a:r>
              <a:rPr lang="en-US" dirty="0">
                <a:latin typeface="Courier New"/>
                <a:cs typeface="Courier New"/>
              </a:rPr>
              <a:t>d a </a:t>
            </a:r>
            <a:r>
              <a:rPr lang="en-US" dirty="0" err="1">
                <a:latin typeface="Courier New"/>
                <a:cs typeface="Courier New"/>
              </a:rPr>
              <a:t>prov:Derivation</a:t>
            </a:r>
            <a:r>
              <a:rPr lang="en-US" dirty="0">
                <a:latin typeface="Courier New"/>
                <a:cs typeface="Courier New"/>
              </a:rPr>
              <a:t>.</a:t>
            </a:r>
          </a:p>
          <a:p>
            <a:pPr marL="0" indent="0">
              <a:buNone/>
            </a:pPr>
            <a:r>
              <a:rPr lang="en-US" dirty="0">
                <a:latin typeface="Courier New"/>
                <a:cs typeface="Courier New"/>
              </a:rPr>
              <a:t>:e2 </a:t>
            </a:r>
            <a:r>
              <a:rPr lang="en-US" dirty="0" err="1">
                <a:latin typeface="Courier New"/>
                <a:cs typeface="Courier New"/>
              </a:rPr>
              <a:t>prov:qualifiedDerivation</a:t>
            </a:r>
            <a:r>
              <a:rPr lang="en-US" dirty="0">
                <a:latin typeface="Courier New"/>
                <a:cs typeface="Courier New"/>
              </a:rPr>
              <a:t> :d.</a:t>
            </a:r>
          </a:p>
          <a:p>
            <a:pPr marL="0" indent="0">
              <a:buNone/>
            </a:pPr>
            <a:r>
              <a:rPr lang="en-US" dirty="0">
                <a:latin typeface="Courier New"/>
                <a:cs typeface="Courier New"/>
              </a:rPr>
              <a:t>:d </a:t>
            </a:r>
            <a:r>
              <a:rPr lang="en-US" dirty="0" err="1">
                <a:latin typeface="Courier New"/>
                <a:cs typeface="Courier New"/>
              </a:rPr>
              <a:t>prov:entity</a:t>
            </a:r>
            <a:r>
              <a:rPr lang="en-US" dirty="0">
                <a:latin typeface="Courier New"/>
                <a:cs typeface="Courier New"/>
              </a:rPr>
              <a:t> :e1.</a:t>
            </a:r>
          </a:p>
          <a:p>
            <a:pPr marL="0" indent="0">
              <a:buNone/>
            </a:pPr>
            <a:r>
              <a:rPr lang="en-US" dirty="0">
                <a:latin typeface="Courier New"/>
                <a:cs typeface="Courier New"/>
              </a:rPr>
              <a:t>:d </a:t>
            </a:r>
            <a:r>
              <a:rPr lang="en-US" dirty="0" err="1">
                <a:latin typeface="Courier New"/>
                <a:cs typeface="Courier New"/>
              </a:rPr>
              <a:t>prov:hadActivity</a:t>
            </a:r>
            <a:r>
              <a:rPr lang="en-US" dirty="0">
                <a:latin typeface="Courier New"/>
                <a:cs typeface="Courier New"/>
              </a:rPr>
              <a:t> :a.</a:t>
            </a:r>
          </a:p>
          <a:p>
            <a:pPr marL="0" indent="0">
              <a:buNone/>
            </a:pPr>
            <a:r>
              <a:rPr lang="en-US" dirty="0">
                <a:latin typeface="Courier New"/>
                <a:cs typeface="Courier New"/>
              </a:rPr>
              <a:t>:d </a:t>
            </a:r>
            <a:r>
              <a:rPr lang="en-US" dirty="0" err="1">
                <a:latin typeface="Courier New"/>
                <a:cs typeface="Courier New"/>
              </a:rPr>
              <a:t>prov:hadGeneration</a:t>
            </a:r>
            <a:r>
              <a:rPr lang="en-US" dirty="0">
                <a:latin typeface="Courier New"/>
                <a:cs typeface="Courier New"/>
              </a:rPr>
              <a:t> :g.</a:t>
            </a:r>
          </a:p>
          <a:p>
            <a:pPr marL="0" indent="0">
              <a:buNone/>
            </a:pPr>
            <a:r>
              <a:rPr lang="en-US" dirty="0">
                <a:latin typeface="Courier New"/>
                <a:cs typeface="Courier New"/>
              </a:rPr>
              <a:t>:e2 </a:t>
            </a:r>
            <a:r>
              <a:rPr lang="en-US" dirty="0" err="1">
                <a:latin typeface="Courier New"/>
                <a:cs typeface="Courier New"/>
              </a:rPr>
              <a:t>prov:hadQualifiedGeneration</a:t>
            </a:r>
            <a:r>
              <a:rPr lang="en-US" dirty="0">
                <a:latin typeface="Courier New"/>
                <a:cs typeface="Courier New"/>
              </a:rPr>
              <a:t> :g.</a:t>
            </a:r>
          </a:p>
          <a:p>
            <a:pPr marL="0" indent="0">
              <a:buNone/>
            </a:pPr>
            <a:r>
              <a:rPr lang="en-US" dirty="0">
                <a:latin typeface="Courier New"/>
                <a:cs typeface="Courier New"/>
              </a:rPr>
              <a:t>:d </a:t>
            </a:r>
            <a:r>
              <a:rPr lang="en-US" dirty="0" err="1">
                <a:latin typeface="Courier New"/>
                <a:cs typeface="Courier New"/>
              </a:rPr>
              <a:t>prov:hadUsage</a:t>
            </a:r>
            <a:r>
              <a:rPr lang="en-US" dirty="0">
                <a:latin typeface="Courier New"/>
                <a:cs typeface="Courier New"/>
              </a:rPr>
              <a:t> :u.</a:t>
            </a:r>
          </a:p>
          <a:p>
            <a:pPr marL="0" indent="0">
              <a:buNone/>
            </a:pPr>
            <a:r>
              <a:rPr lang="en-US" dirty="0">
                <a:latin typeface="Courier New"/>
                <a:cs typeface="Courier New"/>
              </a:rPr>
              <a:t>:a </a:t>
            </a:r>
            <a:r>
              <a:rPr lang="en-US" dirty="0" err="1">
                <a:latin typeface="Courier New"/>
                <a:cs typeface="Courier New"/>
              </a:rPr>
              <a:t>prov:hadQualifiedUsage</a:t>
            </a:r>
            <a:r>
              <a:rPr lang="en-US" dirty="0">
                <a:latin typeface="Courier New"/>
                <a:cs typeface="Courier New"/>
              </a:rPr>
              <a:t> :u</a:t>
            </a:r>
            <a:r>
              <a:rPr lang="en-US" dirty="0" smtClean="0">
                <a:latin typeface="Courier New"/>
                <a:cs typeface="Courier New"/>
              </a:rPr>
              <a:t>.</a:t>
            </a:r>
          </a:p>
        </p:txBody>
      </p:sp>
      <p:sp>
        <p:nvSpPr>
          <p:cNvPr id="4" name="Title 3"/>
          <p:cNvSpPr>
            <a:spLocks noGrp="1"/>
          </p:cNvSpPr>
          <p:nvPr>
            <p:ph type="title"/>
          </p:nvPr>
        </p:nvSpPr>
        <p:spPr/>
        <p:txBody>
          <a:bodyPr>
            <a:normAutofit fontScale="90000"/>
          </a:bodyPr>
          <a:lstStyle/>
          <a:p>
            <a:r>
              <a:rPr lang="en-US" dirty="0" smtClean="0"/>
              <a:t>Refined Derivation</a:t>
            </a:r>
            <a:endParaRPr lang="en-US" dirty="0"/>
          </a:p>
        </p:txBody>
      </p:sp>
      <p:pic>
        <p:nvPicPr>
          <p:cNvPr id="8" name="Content Placeholder 7" descr="der2-drawing.png"/>
          <p:cNvPicPr>
            <a:picLocks noGrp="1" noChangeAspect="1"/>
          </p:cNvPicPr>
          <p:nvPr>
            <p:ph sz="half" idx="13"/>
          </p:nvPr>
        </p:nvPicPr>
        <p:blipFill>
          <a:blip r:embed="rId3">
            <a:extLst>
              <a:ext uri="{28A0092B-C50C-407E-A947-70E740481C1C}">
                <a14:useLocalDpi xmlns:a14="http://schemas.microsoft.com/office/drawing/2010/main" val="0"/>
              </a:ext>
            </a:extLst>
          </a:blip>
          <a:srcRect l="-352" r="-352"/>
          <a:stretch>
            <a:fillRect/>
          </a:stretch>
        </p:blipFill>
        <p:spPr/>
      </p:pic>
      <p:sp>
        <p:nvSpPr>
          <p:cNvPr id="6" name="Content Placeholder 5"/>
          <p:cNvSpPr>
            <a:spLocks noGrp="1"/>
          </p:cNvSpPr>
          <p:nvPr>
            <p:ph sz="quarter" idx="14"/>
          </p:nvPr>
        </p:nvSpPr>
        <p:spPr/>
        <p:txBody>
          <a:bodyPr/>
          <a:lstStyle/>
          <a:p>
            <a:r>
              <a:rPr lang="en-US" dirty="0"/>
              <a:t>A derivation is a transformation of an entity into another, an update of an entity resulting in a new one, or the construction of a new entity based on a pre-existing entity. </a:t>
            </a:r>
          </a:p>
          <a:p>
            <a:endParaRPr lang="en-US" dirty="0"/>
          </a:p>
        </p:txBody>
      </p:sp>
    </p:spTree>
    <p:extLst>
      <p:ext uri="{BB962C8B-B14F-4D97-AF65-F5344CB8AC3E}">
        <p14:creationId xmlns:p14="http://schemas.microsoft.com/office/powerpoint/2010/main" val="404181485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Hierarchy</a:t>
            </a:r>
            <a:endParaRPr lang="en-US" dirty="0"/>
          </a:p>
        </p:txBody>
      </p:sp>
      <p:pic>
        <p:nvPicPr>
          <p:cNvPr id="11" name="Content Placeholder 10" descr="prov-o-class-hierarchy-redraw.pdf"/>
          <p:cNvPicPr>
            <a:picLocks noGrp="1" noChangeAspect="1"/>
          </p:cNvPicPr>
          <p:nvPr>
            <p:ph sz="half" idx="1"/>
          </p:nvPr>
        </p:nvPicPr>
        <p:blipFill>
          <a:blip r:embed="rId2">
            <a:extLst>
              <a:ext uri="{28A0092B-C50C-407E-A947-70E740481C1C}">
                <a14:useLocalDpi xmlns:a14="http://schemas.microsoft.com/office/drawing/2010/main" val="0"/>
              </a:ext>
            </a:extLst>
          </a:blip>
          <a:srcRect l="-16924" r="-16924"/>
          <a:stretch>
            <a:fillRect/>
          </a:stretch>
        </p:blipFill>
        <p:spPr>
          <a:xfrm>
            <a:off x="-606599" y="408026"/>
            <a:ext cx="5945741" cy="6663250"/>
          </a:xfrm>
        </p:spPr>
      </p:pic>
      <p:sp>
        <p:nvSpPr>
          <p:cNvPr id="15" name="Content Placeholder 14"/>
          <p:cNvSpPr>
            <a:spLocks noGrp="1"/>
          </p:cNvSpPr>
          <p:nvPr>
            <p:ph sz="half" idx="2"/>
          </p:nvPr>
        </p:nvSpPr>
        <p:spPr/>
        <p:txBody>
          <a:bodyPr>
            <a:normAutofit fontScale="92500" lnSpcReduction="20000"/>
          </a:bodyPr>
          <a:lstStyle/>
          <a:p>
            <a:r>
              <a:rPr lang="en-US" dirty="0" smtClean="0"/>
              <a:t>A few classes are introduced to provide structure (e.g. </a:t>
            </a:r>
            <a:r>
              <a:rPr lang="en-US" dirty="0" err="1" smtClean="0"/>
              <a:t>InstantaneousEvent</a:t>
            </a:r>
            <a:r>
              <a:rPr lang="en-US" dirty="0" smtClean="0"/>
              <a:t>)</a:t>
            </a:r>
          </a:p>
          <a:p>
            <a:r>
              <a:rPr lang="en-US" dirty="0" smtClean="0"/>
              <a:t>A few subclasses are introduced for interoperability (e.g. Person)</a:t>
            </a:r>
          </a:p>
          <a:p>
            <a:r>
              <a:rPr lang="en-US" dirty="0" smtClean="0"/>
              <a:t>Developers are invited to extend classes with a blue border (to ensure inter-operability)</a:t>
            </a:r>
          </a:p>
          <a:p>
            <a:endParaRPr lang="en-US" dirty="0"/>
          </a:p>
        </p:txBody>
      </p:sp>
    </p:spTree>
    <p:extLst>
      <p:ext uri="{BB962C8B-B14F-4D97-AF65-F5344CB8AC3E}">
        <p14:creationId xmlns:p14="http://schemas.microsoft.com/office/powerpoint/2010/main" val="3877797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Reproducibility of Science</a:t>
            </a:r>
            <a:endParaRPr lang="en-US" dirty="0"/>
          </a:p>
        </p:txBody>
      </p:sp>
      <p:pic>
        <p:nvPicPr>
          <p:cNvPr id="5" name="Picture 4"/>
          <p:cNvPicPr>
            <a:picLocks noChangeAspect="1"/>
          </p:cNvPicPr>
          <p:nvPr/>
        </p:nvPicPr>
        <p:blipFill>
          <a:blip r:embed="rId2"/>
          <a:stretch>
            <a:fillRect/>
          </a:stretch>
        </p:blipFill>
        <p:spPr>
          <a:xfrm>
            <a:off x="6390380" y="3736095"/>
            <a:ext cx="2753619" cy="3304343"/>
          </a:xfrm>
          <a:prstGeom prst="rect">
            <a:avLst/>
          </a:prstGeom>
        </p:spPr>
      </p:pic>
      <p:sp>
        <p:nvSpPr>
          <p:cNvPr id="3" name="Content Placeholder 2"/>
          <p:cNvSpPr>
            <a:spLocks noGrp="1"/>
          </p:cNvSpPr>
          <p:nvPr>
            <p:ph idx="1"/>
          </p:nvPr>
        </p:nvSpPr>
        <p:spPr/>
        <p:txBody>
          <a:bodyPr>
            <a:normAutofit/>
          </a:bodyPr>
          <a:lstStyle/>
          <a:p>
            <a:r>
              <a:rPr lang="en-US" dirty="0" smtClean="0"/>
              <a:t>Science </a:t>
            </a:r>
            <a:r>
              <a:rPr lang="en-US" dirty="0"/>
              <a:t>is becoming computation and data intensive, </a:t>
            </a:r>
            <a:r>
              <a:rPr lang="en-US" dirty="0" smtClean="0"/>
              <a:t>but the </a:t>
            </a:r>
            <a:r>
              <a:rPr lang="en-US" dirty="0"/>
              <a:t>fundamental tenet of the scientific method remains unchanged: experimental results need to be reproducible. </a:t>
            </a:r>
            <a:endParaRPr lang="en-US" dirty="0" smtClean="0"/>
          </a:p>
          <a:p>
            <a:pPr marL="0" indent="0">
              <a:buNone/>
            </a:pPr>
            <a:endParaRPr lang="en-US" dirty="0"/>
          </a:p>
        </p:txBody>
      </p:sp>
      <p:sp>
        <p:nvSpPr>
          <p:cNvPr id="6" name="TextBox 5"/>
          <p:cNvSpPr txBox="1"/>
          <p:nvPr/>
        </p:nvSpPr>
        <p:spPr>
          <a:xfrm>
            <a:off x="457200" y="3736095"/>
            <a:ext cx="5933180" cy="3539431"/>
          </a:xfrm>
          <a:prstGeom prst="rect">
            <a:avLst/>
          </a:prstGeom>
          <a:noFill/>
        </p:spPr>
        <p:txBody>
          <a:bodyPr wrap="square" rtlCol="0">
            <a:spAutoFit/>
          </a:bodyPr>
          <a:lstStyle/>
          <a:p>
            <a:pPr marL="457200" indent="-457200">
              <a:buFont typeface="Arial"/>
              <a:buChar char="•"/>
            </a:pPr>
            <a:r>
              <a:rPr lang="en-US" sz="2800" dirty="0">
                <a:solidFill>
                  <a:srgbClr val="3366FF"/>
                </a:solidFill>
              </a:rPr>
              <a:t>Provenance is the equivalent of a logbook</a:t>
            </a:r>
          </a:p>
          <a:p>
            <a:pPr marL="914400" lvl="1" indent="-457200">
              <a:buFont typeface="Arial"/>
              <a:buChar char="•"/>
            </a:pPr>
            <a:r>
              <a:rPr lang="en-US" sz="2800" dirty="0"/>
              <a:t>capturing all the steps </a:t>
            </a:r>
            <a:r>
              <a:rPr lang="en-US" sz="2800" dirty="0" smtClean="0"/>
              <a:t>involved </a:t>
            </a:r>
            <a:r>
              <a:rPr lang="en-US" sz="2800" dirty="0"/>
              <a:t>in the </a:t>
            </a:r>
            <a:r>
              <a:rPr lang="en-US" sz="2800" dirty="0" smtClean="0"/>
              <a:t>derivation </a:t>
            </a:r>
            <a:r>
              <a:rPr lang="en-US" sz="2800" dirty="0"/>
              <a:t>of a result, </a:t>
            </a:r>
          </a:p>
          <a:p>
            <a:pPr marL="914400" lvl="1" indent="-457200">
              <a:buFont typeface="Arial"/>
              <a:buChar char="•"/>
            </a:pPr>
            <a:r>
              <a:rPr lang="en-US" sz="2800" dirty="0"/>
              <a:t>could be used to replay the execution that led to that result so as to validate it. </a:t>
            </a:r>
          </a:p>
          <a:p>
            <a:pPr marL="457200" indent="-457200">
              <a:buFont typeface="Arial"/>
              <a:buChar char="•"/>
            </a:pPr>
            <a:endParaRPr lang="en-US" sz="2800" dirty="0"/>
          </a:p>
        </p:txBody>
      </p:sp>
    </p:spTree>
    <p:extLst>
      <p:ext uri="{BB962C8B-B14F-4D97-AF65-F5344CB8AC3E}">
        <p14:creationId xmlns:p14="http://schemas.microsoft.com/office/powerpoint/2010/main" val="278744585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387369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1524000"/>
            <a:ext cx="8610600" cy="1270000"/>
          </a:xfrm>
          <a:prstGeom prst="rect">
            <a:avLst/>
          </a:prstGeom>
        </p:spPr>
      </p:pic>
    </p:spTree>
    <p:extLst>
      <p:ext uri="{BB962C8B-B14F-4D97-AF65-F5344CB8AC3E}">
        <p14:creationId xmlns:p14="http://schemas.microsoft.com/office/powerpoint/2010/main" val="2468094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Recipes</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7311232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Provenance Recipes</a:t>
            </a:r>
            <a:endParaRPr lang="en-US" dirty="0"/>
          </a:p>
        </p:txBody>
      </p:sp>
      <p:sp>
        <p:nvSpPr>
          <p:cNvPr id="6" name="Content Placeholder 5"/>
          <p:cNvSpPr>
            <a:spLocks noGrp="1"/>
          </p:cNvSpPr>
          <p:nvPr>
            <p:ph idx="1"/>
          </p:nvPr>
        </p:nvSpPr>
        <p:spPr/>
        <p:txBody>
          <a:bodyPr/>
          <a:lstStyle/>
          <a:p>
            <a:r>
              <a:rPr lang="en-US" dirty="0" err="1" smtClean="0"/>
              <a:t>Modelling</a:t>
            </a:r>
            <a:endParaRPr lang="en-US" dirty="0" smtClean="0"/>
          </a:p>
          <a:p>
            <a:r>
              <a:rPr lang="en-US" dirty="0" smtClean="0"/>
              <a:t>Organizing</a:t>
            </a:r>
          </a:p>
          <a:p>
            <a:r>
              <a:rPr lang="en-US" dirty="0" smtClean="0"/>
              <a:t>Collecting</a:t>
            </a:r>
          </a:p>
          <a:p>
            <a:r>
              <a:rPr lang="en-US" dirty="0" smtClean="0"/>
              <a:t>Anti-Patterns</a:t>
            </a:r>
            <a:endParaRPr lang="en-US" dirty="0"/>
          </a:p>
        </p:txBody>
      </p:sp>
      <p:pic>
        <p:nvPicPr>
          <p:cNvPr id="2" name="Picture 1"/>
          <p:cNvPicPr>
            <a:picLocks noChangeAspect="1"/>
          </p:cNvPicPr>
          <p:nvPr/>
        </p:nvPicPr>
        <p:blipFill>
          <a:blip r:embed="rId2"/>
          <a:stretch>
            <a:fillRect/>
          </a:stretch>
        </p:blipFill>
        <p:spPr>
          <a:xfrm>
            <a:off x="4876800" y="4089141"/>
            <a:ext cx="3810000" cy="2489200"/>
          </a:xfrm>
          <a:prstGeom prst="rect">
            <a:avLst/>
          </a:prstGeom>
        </p:spPr>
      </p:pic>
    </p:spTree>
    <p:extLst>
      <p:ext uri="{BB962C8B-B14F-4D97-AF65-F5344CB8AC3E}">
        <p14:creationId xmlns:p14="http://schemas.microsoft.com/office/powerpoint/2010/main" val="38274494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a:t>
            </a:r>
          </a:p>
        </p:txBody>
      </p:sp>
      <p:sp>
        <p:nvSpPr>
          <p:cNvPr id="3" name="Content Placeholder 2"/>
          <p:cNvSpPr>
            <a:spLocks noGrp="1"/>
          </p:cNvSpPr>
          <p:nvPr>
            <p:ph idx="1"/>
          </p:nvPr>
        </p:nvSpPr>
        <p:spPr/>
        <p:txBody>
          <a:bodyPr>
            <a:normAutofit fontScale="92500" lnSpcReduction="20000"/>
          </a:bodyPr>
          <a:lstStyle/>
          <a:p>
            <a:r>
              <a:rPr lang="en-US" dirty="0" smtClean="0"/>
              <a:t>1.1 </a:t>
            </a:r>
            <a:r>
              <a:rPr lang="en-US" dirty="0"/>
              <a:t> Iterative Modeling </a:t>
            </a:r>
            <a:endParaRPr lang="en-US" dirty="0" smtClean="0"/>
          </a:p>
          <a:p>
            <a:r>
              <a:rPr lang="en-US" dirty="0" smtClean="0"/>
              <a:t>1.2 </a:t>
            </a:r>
            <a:r>
              <a:rPr lang="en-US" dirty="0"/>
              <a:t> Identify, Identify, Identify! </a:t>
            </a:r>
          </a:p>
          <a:p>
            <a:r>
              <a:rPr lang="en-US" dirty="0" smtClean="0"/>
              <a:t>1.3 </a:t>
            </a:r>
            <a:r>
              <a:rPr lang="en-US" dirty="0"/>
              <a:t> From data flow to </a:t>
            </a:r>
            <a:r>
              <a:rPr lang="en-US" dirty="0" smtClean="0"/>
              <a:t>activities</a:t>
            </a:r>
            <a:endParaRPr lang="en-US" dirty="0"/>
          </a:p>
          <a:p>
            <a:r>
              <a:rPr lang="en-US" dirty="0" smtClean="0">
                <a:solidFill>
                  <a:srgbClr val="FF0000"/>
                </a:solidFill>
              </a:rPr>
              <a:t>1.4 </a:t>
            </a:r>
            <a:r>
              <a:rPr lang="en-US" dirty="0">
                <a:solidFill>
                  <a:srgbClr val="FF0000"/>
                </a:solidFill>
              </a:rPr>
              <a:t> Plan for </a:t>
            </a:r>
            <a:r>
              <a:rPr lang="en-US" dirty="0" smtClean="0">
                <a:solidFill>
                  <a:srgbClr val="FF0000"/>
                </a:solidFill>
              </a:rPr>
              <a:t>revisions</a:t>
            </a:r>
            <a:endParaRPr lang="en-US" dirty="0">
              <a:solidFill>
                <a:srgbClr val="FF0000"/>
              </a:solidFill>
            </a:endParaRPr>
          </a:p>
          <a:p>
            <a:r>
              <a:rPr lang="en-US" dirty="0" smtClean="0"/>
              <a:t>1.5 </a:t>
            </a:r>
            <a:r>
              <a:rPr lang="en-US" dirty="0"/>
              <a:t> </a:t>
            </a:r>
            <a:r>
              <a:rPr lang="en-US" dirty="0" smtClean="0"/>
              <a:t>Modeling replacement and other destructive activities</a:t>
            </a:r>
          </a:p>
          <a:p>
            <a:r>
              <a:rPr lang="en-US" dirty="0" smtClean="0"/>
              <a:t>1.6 </a:t>
            </a:r>
            <a:r>
              <a:rPr lang="en-US" dirty="0"/>
              <a:t> Modeling message </a:t>
            </a:r>
            <a:r>
              <a:rPr lang="en-US" dirty="0" smtClean="0"/>
              <a:t>passing</a:t>
            </a:r>
            <a:endParaRPr lang="en-US" dirty="0"/>
          </a:p>
          <a:p>
            <a:r>
              <a:rPr lang="en-US" dirty="0" smtClean="0"/>
              <a:t>1.7 </a:t>
            </a:r>
            <a:r>
              <a:rPr lang="en-US" dirty="0"/>
              <a:t> Modeling </a:t>
            </a:r>
            <a:r>
              <a:rPr lang="en-US" dirty="0" smtClean="0"/>
              <a:t>parameters</a:t>
            </a:r>
          </a:p>
          <a:p>
            <a:r>
              <a:rPr lang="en-US" dirty="0" smtClean="0"/>
              <a:t>1.8 </a:t>
            </a:r>
            <a:r>
              <a:rPr lang="en-US" dirty="0"/>
              <a:t> Introduce the execution </a:t>
            </a:r>
            <a:r>
              <a:rPr lang="en-US" dirty="0" smtClean="0"/>
              <a:t>environment</a:t>
            </a:r>
          </a:p>
          <a:p>
            <a:r>
              <a:rPr lang="en-US" dirty="0" smtClean="0"/>
              <a:t>1.9 </a:t>
            </a:r>
            <a:r>
              <a:rPr lang="en-US" dirty="0"/>
              <a:t> Modeling sub</a:t>
            </a:r>
            <a:r>
              <a:rPr lang="en-US" dirty="0" smtClean="0"/>
              <a:t>-activities</a:t>
            </a:r>
            <a:endParaRPr lang="en-US" dirty="0"/>
          </a:p>
        </p:txBody>
      </p:sp>
    </p:spTree>
    <p:extLst>
      <p:ext uri="{BB962C8B-B14F-4D97-AF65-F5344CB8AC3E}">
        <p14:creationId xmlns:p14="http://schemas.microsoft.com/office/powerpoint/2010/main" val="386459438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a:t>
            </a:r>
            <a:r>
              <a:rPr lang="en-US" dirty="0"/>
              <a:t> Iterative Modeling </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Four </a:t>
            </a:r>
            <a:r>
              <a:rPr lang="en-US" dirty="0"/>
              <a:t>step approach to integrating </a:t>
            </a:r>
            <a:r>
              <a:rPr lang="en-US" dirty="0" smtClean="0"/>
              <a:t>PROV: </a:t>
            </a:r>
          </a:p>
          <a:p>
            <a:r>
              <a:rPr lang="en-US" dirty="0" smtClean="0">
                <a:solidFill>
                  <a:srgbClr val="FF0000"/>
                </a:solidFill>
              </a:rPr>
              <a:t>Identify</a:t>
            </a:r>
            <a:r>
              <a:rPr lang="en-US" dirty="0" smtClean="0"/>
              <a:t> </a:t>
            </a:r>
            <a:r>
              <a:rPr lang="en-US" dirty="0"/>
              <a:t>- The first step is to identify the core data elements (or types) within the application. </a:t>
            </a:r>
            <a:endParaRPr lang="en-US" dirty="0" smtClean="0"/>
          </a:p>
          <a:p>
            <a:r>
              <a:rPr lang="en-US" dirty="0">
                <a:solidFill>
                  <a:srgbClr val="FF0000"/>
                </a:solidFill>
              </a:rPr>
              <a:t>Model</a:t>
            </a:r>
            <a:r>
              <a:rPr lang="en-US" dirty="0"/>
              <a:t> - Describe </a:t>
            </a:r>
            <a:r>
              <a:rPr lang="en-US" dirty="0" smtClean="0"/>
              <a:t>how these </a:t>
            </a:r>
            <a:r>
              <a:rPr lang="en-US" dirty="0"/>
              <a:t>data elements are connected together via </a:t>
            </a:r>
            <a:r>
              <a:rPr lang="en-US" dirty="0" smtClean="0"/>
              <a:t>PROV constructs</a:t>
            </a:r>
            <a:r>
              <a:rPr lang="en-US" dirty="0"/>
              <a:t>. </a:t>
            </a:r>
          </a:p>
          <a:p>
            <a:r>
              <a:rPr lang="en-US" dirty="0" smtClean="0">
                <a:solidFill>
                  <a:srgbClr val="FF0000"/>
                </a:solidFill>
              </a:rPr>
              <a:t>Instrument</a:t>
            </a:r>
            <a:r>
              <a:rPr lang="en-US" dirty="0" smtClean="0"/>
              <a:t> </a:t>
            </a:r>
            <a:r>
              <a:rPr lang="en-US" dirty="0"/>
              <a:t>- Modify your application to export </a:t>
            </a:r>
            <a:r>
              <a:rPr lang="en-US" dirty="0" smtClean="0"/>
              <a:t>PROV according </a:t>
            </a:r>
            <a:r>
              <a:rPr lang="en-US" dirty="0"/>
              <a:t>to your model. </a:t>
            </a:r>
            <a:endParaRPr lang="en-US" dirty="0" smtClean="0"/>
          </a:p>
          <a:p>
            <a:r>
              <a:rPr lang="en-US" dirty="0">
                <a:solidFill>
                  <a:srgbClr val="FF0000"/>
                </a:solidFill>
              </a:rPr>
              <a:t>Query and Refine </a:t>
            </a:r>
            <a:r>
              <a:rPr lang="en-US" dirty="0"/>
              <a:t>- Once the application exports provenance, try a small run of your application, and query the provenance according to provenance use cases. </a:t>
            </a:r>
          </a:p>
          <a:p>
            <a:pPr lvl="1"/>
            <a:endParaRPr lang="en-US" dirty="0"/>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How does one start to integrate PROV into an application? </a:t>
            </a:r>
          </a:p>
          <a:p>
            <a:endParaRPr lang="en-US" dirty="0"/>
          </a:p>
        </p:txBody>
      </p:sp>
    </p:spTree>
    <p:extLst>
      <p:ext uri="{BB962C8B-B14F-4D97-AF65-F5344CB8AC3E}">
        <p14:creationId xmlns:p14="http://schemas.microsoft.com/office/powerpoint/2010/main" val="11858301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Identify, Identify, Identify</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Create </a:t>
            </a:r>
            <a:r>
              <a:rPr lang="en-US" dirty="0"/>
              <a:t>an identifier scheme within the application such that all data items get assigned a unique </a:t>
            </a:r>
            <a:r>
              <a:rPr lang="en-US" dirty="0" smtClean="0"/>
              <a:t>identifier.</a:t>
            </a:r>
          </a:p>
          <a:p>
            <a:r>
              <a:rPr lang="en-US" dirty="0"/>
              <a:t>Create an identifier </a:t>
            </a:r>
            <a:r>
              <a:rPr lang="en-US" dirty="0" smtClean="0"/>
              <a:t>scheme using </a:t>
            </a:r>
            <a:r>
              <a:rPr lang="en-US" dirty="0" err="1" smtClean="0"/>
              <a:t>derefenceable</a:t>
            </a:r>
            <a:r>
              <a:rPr lang="en-US" dirty="0" smtClean="0"/>
              <a:t> URLs. </a:t>
            </a:r>
          </a:p>
          <a:p>
            <a:pPr marL="514350" lvl="1" indent="0">
              <a:buNone/>
            </a:pPr>
            <a:r>
              <a:rPr lang="en-US" dirty="0" smtClean="0"/>
              <a:t>E.g. http://</a:t>
            </a:r>
            <a:r>
              <a:rPr lang="en-US" dirty="0" err="1" smtClean="0"/>
              <a:t>example.org</a:t>
            </a:r>
            <a:r>
              <a:rPr lang="en-US" dirty="0" smtClean="0"/>
              <a:t>/data-items/</a:t>
            </a:r>
            <a:r>
              <a:rPr lang="en-US" dirty="0" err="1" smtClean="0"/>
              <a:t>runXXXX</a:t>
            </a:r>
            <a:r>
              <a:rPr lang="en-US" dirty="0" smtClean="0"/>
              <a:t>/data-element-</a:t>
            </a:r>
            <a:r>
              <a:rPr lang="en-US" dirty="0" err="1" smtClean="0"/>
              <a:t>typeYYYY</a:t>
            </a:r>
            <a:r>
              <a:rPr lang="en-US" dirty="0" smtClean="0"/>
              <a:t> </a:t>
            </a:r>
          </a:p>
          <a:p>
            <a:pPr marL="514350" lvl="1" indent="0">
              <a:buNone/>
            </a:pPr>
            <a:r>
              <a:rPr lang="en-US" dirty="0" smtClean="0"/>
              <a:t> where </a:t>
            </a:r>
            <a:r>
              <a:rPr lang="en-US" dirty="0"/>
              <a:t>XXXX </a:t>
            </a:r>
            <a:r>
              <a:rPr lang="en-US" dirty="0" smtClean="0"/>
              <a:t>and </a:t>
            </a:r>
            <a:r>
              <a:rPr lang="en-US" smtClean="0"/>
              <a:t>YYYY are </a:t>
            </a:r>
            <a:r>
              <a:rPr lang="en-US"/>
              <a:t>a </a:t>
            </a:r>
            <a:r>
              <a:rPr lang="en-US" smtClean="0"/>
              <a:t>numbers. </a:t>
            </a:r>
            <a:endParaRPr lang="en-US" dirty="0"/>
          </a:p>
          <a:p>
            <a:r>
              <a:rPr lang="en-US" dirty="0"/>
              <a:t>For each data item, specify the fixed aspects of that item. Fixed aspects are those properties of the data item that do not change, for example, a version number, the identifier itself, the location of the data item, or its content. </a:t>
            </a:r>
          </a:p>
          <a:p>
            <a:r>
              <a:rPr lang="en-US" dirty="0"/>
              <a:t>Associate each data item to a type and/or a specialization hierarchy. Because data items are produced per execution of an application, embedding it within a structure, </a:t>
            </a:r>
            <a:r>
              <a:rPr lang="en-US" dirty="0" smtClean="0"/>
              <a:t>for example by giving it a type or associating it to a more general entity helps in writing queries to locate the item. </a:t>
            </a:r>
          </a:p>
          <a:p>
            <a:r>
              <a:rPr lang="en-US" dirty="0" smtClean="0"/>
              <a:t>For every data item, generate an identifier according to the identifier scheme and use it within the provenance. </a:t>
            </a:r>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How does one ensure that provenance for a data item can be retrieved? </a:t>
            </a:r>
          </a:p>
          <a:p>
            <a:endParaRPr lang="en-US" dirty="0"/>
          </a:p>
        </p:txBody>
      </p:sp>
    </p:spTree>
    <p:extLst>
      <p:ext uri="{BB962C8B-B14F-4D97-AF65-F5344CB8AC3E}">
        <p14:creationId xmlns:p14="http://schemas.microsoft.com/office/powerpoint/2010/main" val="172042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1.3 From Data Flow To Activities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Focus </a:t>
            </a:r>
            <a:r>
              <a:rPr lang="en-US" dirty="0"/>
              <a:t>on data first as entities tend to be the most fixed parts of an application. </a:t>
            </a:r>
            <a:endParaRPr lang="en-US" dirty="0" smtClean="0"/>
          </a:p>
          <a:p>
            <a:r>
              <a:rPr lang="en-US" dirty="0" smtClean="0"/>
              <a:t>Express </a:t>
            </a:r>
            <a:r>
              <a:rPr lang="en-US" dirty="0"/>
              <a:t>data flow by connecting entities together using </a:t>
            </a:r>
            <a:r>
              <a:rPr lang="en-US" dirty="0" err="1"/>
              <a:t>prov:wasDerivedFrom</a:t>
            </a:r>
            <a:r>
              <a:rPr lang="en-US" dirty="0"/>
              <a:t> </a:t>
            </a:r>
            <a:r>
              <a:rPr lang="en-US" dirty="0" smtClean="0"/>
              <a:t>properties</a:t>
            </a:r>
            <a:r>
              <a:rPr lang="en-US" dirty="0"/>
              <a:t>. </a:t>
            </a:r>
          </a:p>
          <a:p>
            <a:r>
              <a:rPr lang="en-US" dirty="0"/>
              <a:t>Express responsibility. Once data flow has been expressed, connect the agents that are responsible for each data item using </a:t>
            </a:r>
            <a:r>
              <a:rPr lang="en-US" dirty="0" err="1"/>
              <a:t>prov:wasAttributedTo</a:t>
            </a:r>
            <a:r>
              <a:rPr lang="en-US" dirty="0"/>
              <a:t> properties. At this stage, one can also express which agents acted on behalf of other agents. </a:t>
            </a:r>
          </a:p>
          <a:p>
            <a:r>
              <a:rPr lang="en-US" dirty="0"/>
              <a:t>Refine data flow and responsibility by introducing activities. We can expand the derivation links to describe how the derivation occurred using the Refined Qualified </a:t>
            </a:r>
            <a:r>
              <a:rPr lang="en-US" dirty="0" smtClean="0"/>
              <a:t>Derivation</a:t>
            </a:r>
            <a:endParaRPr lang="en-US" dirty="0"/>
          </a:p>
        </p:txBody>
      </p:sp>
      <p:sp>
        <p:nvSpPr>
          <p:cNvPr id="4" name="Content Placeholder 3"/>
          <p:cNvSpPr>
            <a:spLocks noGrp="1"/>
          </p:cNvSpPr>
          <p:nvPr>
            <p:ph idx="13"/>
          </p:nvPr>
        </p:nvSpPr>
        <p:spPr/>
        <p:txBody>
          <a:bodyPr>
            <a:normAutofit fontScale="92500"/>
          </a:bodyPr>
          <a:lstStyle/>
          <a:p>
            <a:r>
              <a:rPr lang="en-US" dirty="0"/>
              <a:t>Which provenance view should be modeled first? </a:t>
            </a:r>
          </a:p>
        </p:txBody>
      </p:sp>
    </p:spTree>
    <p:extLst>
      <p:ext uri="{BB962C8B-B14F-4D97-AF65-F5344CB8AC3E}">
        <p14:creationId xmlns:p14="http://schemas.microsoft.com/office/powerpoint/2010/main" val="127546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Plan For Revision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Collect all </a:t>
            </a:r>
            <a:r>
              <a:rPr lang="en-US" dirty="0"/>
              <a:t>the revisions of a resource under a single general resource using </a:t>
            </a:r>
            <a:r>
              <a:rPr lang="en-US" dirty="0" err="1"/>
              <a:t>prov:specializationOf</a:t>
            </a:r>
            <a:r>
              <a:rPr lang="en-US" dirty="0"/>
              <a:t>. </a:t>
            </a:r>
          </a:p>
          <a:p>
            <a:r>
              <a:rPr lang="en-US" dirty="0"/>
              <a:t>For a resource create an identifier to denote it in general irrespective of its actual version. </a:t>
            </a:r>
            <a:endParaRPr lang="en-US" dirty="0" smtClean="0"/>
          </a:p>
          <a:p>
            <a:pPr lvl="1"/>
            <a:r>
              <a:rPr lang="en-US" dirty="0" smtClean="0">
                <a:solidFill>
                  <a:srgbClr val="008000"/>
                </a:solidFill>
              </a:rPr>
              <a:t>For </a:t>
            </a:r>
            <a:r>
              <a:rPr lang="en-US" dirty="0">
                <a:solidFill>
                  <a:srgbClr val="008000"/>
                </a:solidFill>
              </a:rPr>
              <a:t>example, the BBC news website. </a:t>
            </a:r>
          </a:p>
          <a:p>
            <a:r>
              <a:rPr lang="en-US" dirty="0"/>
              <a:t>For each revision of the resource, create a fresh identifier for that resource</a:t>
            </a:r>
            <a:r>
              <a:rPr lang="en-US" dirty="0" smtClean="0"/>
              <a:t>.</a:t>
            </a:r>
          </a:p>
          <a:p>
            <a:pPr lvl="1"/>
            <a:r>
              <a:rPr lang="en-US" dirty="0" smtClean="0">
                <a:solidFill>
                  <a:srgbClr val="008000"/>
                </a:solidFill>
              </a:rPr>
              <a:t> </a:t>
            </a:r>
            <a:r>
              <a:rPr lang="en-US" dirty="0">
                <a:solidFill>
                  <a:srgbClr val="008000"/>
                </a:solidFill>
              </a:rPr>
              <a:t>For </a:t>
            </a:r>
            <a:r>
              <a:rPr lang="en-US" dirty="0" smtClean="0">
                <a:solidFill>
                  <a:srgbClr val="008000"/>
                </a:solidFill>
              </a:rPr>
              <a:t>example</a:t>
            </a:r>
            <a:r>
              <a:rPr lang="en-US" dirty="0">
                <a:solidFill>
                  <a:srgbClr val="008000"/>
                </a:solidFill>
              </a:rPr>
              <a:t>, the BBC news website on a given day. </a:t>
            </a:r>
          </a:p>
          <a:p>
            <a:r>
              <a:rPr lang="en-US" dirty="0"/>
              <a:t>Relate the reversion to the previous one using </a:t>
            </a:r>
            <a:r>
              <a:rPr lang="en-US" dirty="0" err="1"/>
              <a:t>prov:wasRevisionOf</a:t>
            </a:r>
            <a:r>
              <a:rPr lang="en-US" dirty="0"/>
              <a:t>. </a:t>
            </a:r>
          </a:p>
          <a:p>
            <a:r>
              <a:rPr lang="en-US" dirty="0"/>
              <a:t>Relate each version to the resource in general using </a:t>
            </a:r>
            <a:r>
              <a:rPr lang="en-US" dirty="0" err="1"/>
              <a:t>prov:specializationOf</a:t>
            </a:r>
            <a:r>
              <a:rPr lang="en-US" dirty="0"/>
              <a:t>. </a:t>
            </a:r>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How does one express revisions to a resource or document using </a:t>
            </a:r>
            <a:r>
              <a:rPr lang="en-US" dirty="0" smtClean="0"/>
              <a:t>PROV? </a:t>
            </a:r>
            <a:endParaRPr lang="en-US" dirty="0"/>
          </a:p>
          <a:p>
            <a:endParaRPr lang="en-US" dirty="0"/>
          </a:p>
        </p:txBody>
      </p:sp>
    </p:spTree>
    <p:extLst>
      <p:ext uri="{BB962C8B-B14F-4D97-AF65-F5344CB8AC3E}">
        <p14:creationId xmlns:p14="http://schemas.microsoft.com/office/powerpoint/2010/main" val="301523231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1.4 Plan For Revision</a:t>
            </a:r>
          </a:p>
        </p:txBody>
      </p:sp>
      <p:sp>
        <p:nvSpPr>
          <p:cNvPr id="6" name="Content Placeholder 5"/>
          <p:cNvSpPr>
            <a:spLocks noGrp="1"/>
          </p:cNvSpPr>
          <p:nvPr>
            <p:ph sz="half" idx="1"/>
          </p:nvPr>
        </p:nvSpPr>
        <p:spPr/>
        <p:txBody>
          <a:bodyPr>
            <a:normAutofit fontScale="55000" lnSpcReduction="20000"/>
          </a:bodyPr>
          <a:lstStyle/>
          <a:p>
            <a:pPr marL="0" indent="0">
              <a:buNone/>
            </a:pPr>
            <a:r>
              <a:rPr lang="en-US" dirty="0">
                <a:latin typeface="Courier"/>
                <a:cs typeface="Courier"/>
              </a:rPr>
              <a:t>document</a:t>
            </a:r>
          </a:p>
          <a:p>
            <a:pPr marL="0" indent="0">
              <a:buNone/>
            </a:pPr>
            <a:r>
              <a:rPr lang="en-US" dirty="0">
                <a:latin typeface="Courier"/>
                <a:cs typeface="Courier"/>
              </a:rPr>
              <a:t> prefix ex &lt;http://example/&gt;</a:t>
            </a:r>
          </a:p>
          <a:p>
            <a:pPr marL="0" indent="0">
              <a:buNone/>
            </a:pPr>
            <a:r>
              <a:rPr lang="en-US" dirty="0">
                <a:latin typeface="Courier"/>
                <a:cs typeface="Courier"/>
              </a:rPr>
              <a:t> entity(</a:t>
            </a:r>
            <a:r>
              <a:rPr lang="en-US" dirty="0" err="1">
                <a:latin typeface="Courier"/>
                <a:cs typeface="Courier"/>
              </a:rPr>
              <a:t>ex:e</a:t>
            </a:r>
            <a:r>
              <a:rPr lang="en-US" dirty="0">
                <a:latin typeface="Courier"/>
                <a:cs typeface="Courier"/>
              </a:rPr>
              <a:t>)</a:t>
            </a:r>
          </a:p>
          <a:p>
            <a:pPr marL="0" indent="0">
              <a:buNone/>
            </a:pPr>
            <a:r>
              <a:rPr lang="en-US" dirty="0">
                <a:latin typeface="Courier"/>
                <a:cs typeface="Courier"/>
              </a:rPr>
              <a:t> entity(ex:e0)</a:t>
            </a:r>
          </a:p>
          <a:p>
            <a:pPr marL="0" indent="0">
              <a:buNone/>
            </a:pPr>
            <a:r>
              <a:rPr lang="en-US" dirty="0">
                <a:latin typeface="Courier"/>
                <a:cs typeface="Courier"/>
              </a:rPr>
              <a:t> entity(ex:e1)</a:t>
            </a:r>
          </a:p>
          <a:p>
            <a:pPr marL="0" indent="0">
              <a:buNone/>
            </a:pPr>
            <a:r>
              <a:rPr lang="en-US" dirty="0">
                <a:latin typeface="Courier"/>
                <a:cs typeface="Courier"/>
              </a:rPr>
              <a:t> entity(ex:e2)</a:t>
            </a:r>
          </a:p>
          <a:p>
            <a:pPr marL="0" indent="0">
              <a:buNone/>
            </a:pPr>
            <a:r>
              <a:rPr lang="en-US" dirty="0">
                <a:latin typeface="Courier"/>
                <a:cs typeface="Courier"/>
              </a:rPr>
              <a:t> entity(ex:e3</a:t>
            </a:r>
            <a:r>
              <a:rPr lang="en-US" dirty="0" smtClean="0">
                <a:latin typeface="Courier"/>
                <a:cs typeface="Courier"/>
              </a:rPr>
              <a:t>)</a:t>
            </a:r>
          </a:p>
          <a:p>
            <a:pPr marL="0" indent="0">
              <a:buNone/>
            </a:pPr>
            <a:endParaRPr lang="en-US" dirty="0">
              <a:latin typeface="Courier"/>
              <a:cs typeface="Courier"/>
            </a:endParaRPr>
          </a:p>
          <a:p>
            <a:pPr marL="0" indent="0">
              <a:buNone/>
            </a:pPr>
            <a:r>
              <a:rPr lang="en-US" dirty="0" smtClean="0">
                <a:latin typeface="Courier"/>
                <a:cs typeface="Courier"/>
              </a:rPr>
              <a:t> </a:t>
            </a:r>
            <a:r>
              <a:rPr lang="en-US" dirty="0" err="1" smtClean="0">
                <a:latin typeface="Courier"/>
                <a:cs typeface="Courier"/>
              </a:rPr>
              <a:t>specializationOf</a:t>
            </a:r>
            <a:r>
              <a:rPr lang="en-US" dirty="0">
                <a:latin typeface="Courier"/>
                <a:cs typeface="Courier"/>
              </a:rPr>
              <a:t>(ex:e0,ex:e)</a:t>
            </a:r>
          </a:p>
          <a:p>
            <a:pPr marL="0" indent="0">
              <a:buNone/>
            </a:pPr>
            <a:r>
              <a:rPr lang="en-US" dirty="0" smtClean="0">
                <a:latin typeface="Courier"/>
                <a:cs typeface="Courier"/>
              </a:rPr>
              <a:t> </a:t>
            </a:r>
            <a:r>
              <a:rPr lang="en-US" dirty="0" err="1" smtClean="0">
                <a:latin typeface="Courier"/>
                <a:cs typeface="Courier"/>
              </a:rPr>
              <a:t>specializationOf</a:t>
            </a:r>
            <a:r>
              <a:rPr lang="en-US" dirty="0">
                <a:latin typeface="Courier"/>
                <a:cs typeface="Courier"/>
              </a:rPr>
              <a:t>(ex:e1,ex:e)</a:t>
            </a:r>
          </a:p>
          <a:p>
            <a:pPr marL="0" indent="0">
              <a:buNone/>
            </a:pPr>
            <a:r>
              <a:rPr lang="en-US" dirty="0" smtClean="0">
                <a:latin typeface="Courier"/>
                <a:cs typeface="Courier"/>
              </a:rPr>
              <a:t> </a:t>
            </a:r>
            <a:r>
              <a:rPr lang="en-US" dirty="0" err="1" smtClean="0">
                <a:latin typeface="Courier"/>
                <a:cs typeface="Courier"/>
              </a:rPr>
              <a:t>specializationOf</a:t>
            </a:r>
            <a:r>
              <a:rPr lang="en-US" dirty="0">
                <a:latin typeface="Courier"/>
                <a:cs typeface="Courier"/>
              </a:rPr>
              <a:t>(ex:e2,ex:e)</a:t>
            </a:r>
          </a:p>
          <a:p>
            <a:pPr marL="0" indent="0">
              <a:buNone/>
            </a:pPr>
            <a:r>
              <a:rPr lang="en-US" dirty="0" smtClean="0">
                <a:latin typeface="Courier"/>
                <a:cs typeface="Courier"/>
              </a:rPr>
              <a:t> </a:t>
            </a:r>
            <a:r>
              <a:rPr lang="en-US" dirty="0" err="1" smtClean="0">
                <a:latin typeface="Courier"/>
                <a:cs typeface="Courier"/>
              </a:rPr>
              <a:t>specializationOf</a:t>
            </a:r>
            <a:r>
              <a:rPr lang="en-US" dirty="0">
                <a:latin typeface="Courier"/>
                <a:cs typeface="Courier"/>
              </a:rPr>
              <a:t>(ex:e3,ex:e)</a:t>
            </a:r>
          </a:p>
          <a:p>
            <a:pPr marL="0" indent="0">
              <a:buNone/>
            </a:pPr>
            <a:endParaRPr lang="en-US" dirty="0" smtClean="0">
              <a:latin typeface="Courier"/>
              <a:cs typeface="Courier"/>
            </a:endParaRPr>
          </a:p>
          <a:p>
            <a:pPr marL="0" indent="0">
              <a:buNone/>
            </a:pPr>
            <a:r>
              <a:rPr lang="en-US" dirty="0">
                <a:latin typeface="Courier"/>
                <a:cs typeface="Courier"/>
              </a:rPr>
              <a:t> </a:t>
            </a:r>
            <a:r>
              <a:rPr lang="en-US" dirty="0" err="1" smtClean="0">
                <a:latin typeface="Courier"/>
                <a:cs typeface="Courier"/>
              </a:rPr>
              <a:t>wasDerivedFrom</a:t>
            </a:r>
            <a:r>
              <a:rPr lang="en-US" dirty="0">
                <a:latin typeface="Courier"/>
                <a:cs typeface="Courier"/>
              </a:rPr>
              <a:t>(ex:e1,ex:e0)</a:t>
            </a:r>
          </a:p>
          <a:p>
            <a:pPr marL="0" indent="0">
              <a:buNone/>
            </a:pPr>
            <a:r>
              <a:rPr lang="en-US" dirty="0" smtClean="0">
                <a:latin typeface="Courier"/>
                <a:cs typeface="Courier"/>
              </a:rPr>
              <a:t> </a:t>
            </a:r>
            <a:r>
              <a:rPr lang="en-US" dirty="0" err="1" smtClean="0">
                <a:latin typeface="Courier"/>
                <a:cs typeface="Courier"/>
              </a:rPr>
              <a:t>wasDerivedFrom</a:t>
            </a:r>
            <a:r>
              <a:rPr lang="en-US" dirty="0">
                <a:latin typeface="Courier"/>
                <a:cs typeface="Courier"/>
              </a:rPr>
              <a:t>(ex:e2,ex:e1)</a:t>
            </a:r>
          </a:p>
          <a:p>
            <a:pPr marL="0" indent="0">
              <a:buNone/>
            </a:pPr>
            <a:r>
              <a:rPr lang="en-US" dirty="0" smtClean="0">
                <a:latin typeface="Courier"/>
                <a:cs typeface="Courier"/>
              </a:rPr>
              <a:t> </a:t>
            </a:r>
            <a:r>
              <a:rPr lang="en-US" dirty="0" err="1" smtClean="0">
                <a:latin typeface="Courier"/>
                <a:cs typeface="Courier"/>
              </a:rPr>
              <a:t>wasDerivedFrom</a:t>
            </a:r>
            <a:r>
              <a:rPr lang="en-US" dirty="0">
                <a:latin typeface="Courier"/>
                <a:cs typeface="Courier"/>
              </a:rPr>
              <a:t>(ex:e3,ex:e2</a:t>
            </a:r>
            <a:r>
              <a:rPr lang="en-US" dirty="0" smtClean="0">
                <a:latin typeface="Courier"/>
                <a:cs typeface="Courier"/>
              </a:rPr>
              <a:t>)</a:t>
            </a:r>
            <a:endParaRPr lang="en-US" dirty="0">
              <a:latin typeface="Courier"/>
              <a:cs typeface="Courier"/>
            </a:endParaRPr>
          </a:p>
          <a:p>
            <a:pPr marL="0" indent="0">
              <a:buNone/>
            </a:pPr>
            <a:r>
              <a:rPr lang="en-US" dirty="0" err="1">
                <a:latin typeface="Courier"/>
                <a:cs typeface="Courier"/>
              </a:rPr>
              <a:t>endDocument</a:t>
            </a:r>
            <a:endParaRPr lang="en-US" dirty="0">
              <a:latin typeface="Courier"/>
              <a:cs typeface="Courier"/>
            </a:endParaRPr>
          </a:p>
          <a:p>
            <a:pPr marL="0" indent="0">
              <a:buNone/>
            </a:pPr>
            <a:endParaRPr lang="en-US" dirty="0">
              <a:latin typeface="Courier"/>
              <a:cs typeface="Courier"/>
            </a:endParaRPr>
          </a:p>
        </p:txBody>
      </p:sp>
      <p:pic>
        <p:nvPicPr>
          <p:cNvPr id="8" name="Content Placeholder 7" descr="graph5670266898456958736.png"/>
          <p:cNvPicPr>
            <a:picLocks noGrp="1" noChangeAspect="1"/>
          </p:cNvPicPr>
          <p:nvPr>
            <p:ph sz="half" idx="2"/>
          </p:nvPr>
        </p:nvPicPr>
        <p:blipFill>
          <a:blip r:embed="rId2">
            <a:extLst>
              <a:ext uri="{28A0092B-C50C-407E-A947-70E740481C1C}">
                <a14:useLocalDpi xmlns:a14="http://schemas.microsoft.com/office/drawing/2010/main" val="0"/>
              </a:ext>
            </a:extLst>
          </a:blip>
          <a:srcRect l="-41356" r="-41356"/>
          <a:stretch>
            <a:fillRect/>
          </a:stretch>
        </p:blipFill>
        <p:spPr/>
      </p:pic>
    </p:spTree>
    <p:extLst>
      <p:ext uri="{BB962C8B-B14F-4D97-AF65-F5344CB8AC3E}">
        <p14:creationId xmlns:p14="http://schemas.microsoft.com/office/powerpoint/2010/main" val="12249100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Accountability, Transparency, Compliance in Business Applications </a:t>
            </a:r>
            <a:br>
              <a:rPr lang="en-US" sz="3600" dirty="0"/>
            </a:b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Steve New refers to the provenance </a:t>
            </a:r>
            <a:r>
              <a:rPr lang="en-US" dirty="0"/>
              <a:t>of a company’s products, and explains how businesses have changed their practice to make their </a:t>
            </a:r>
            <a:r>
              <a:rPr lang="en-US" dirty="0">
                <a:solidFill>
                  <a:srgbClr val="3366FF"/>
                </a:solidFill>
              </a:rPr>
              <a:t>supply chain transparent, because they worry about quality, safety, ethics, and environmental impact. </a:t>
            </a:r>
            <a:endParaRPr lang="en-US" dirty="0" smtClean="0">
              <a:solidFill>
                <a:srgbClr val="3366FF"/>
              </a:solidFill>
            </a:endParaRPr>
          </a:p>
          <a:p>
            <a:r>
              <a:rPr lang="en-US" dirty="0" smtClean="0"/>
              <a:t>Governments increasingly </a:t>
            </a:r>
            <a:r>
              <a:rPr lang="en-US" dirty="0"/>
              <a:t>request transparency and provenance information in the area of anti-corruption </a:t>
            </a:r>
            <a:r>
              <a:rPr lang="en-US" dirty="0" smtClean="0"/>
              <a:t>compliance. </a:t>
            </a:r>
          </a:p>
          <a:p>
            <a:r>
              <a:rPr lang="en-US" dirty="0" smtClean="0"/>
              <a:t> </a:t>
            </a:r>
            <a:r>
              <a:rPr lang="en-US" dirty="0" err="1" smtClean="0"/>
              <a:t>Weitzner</a:t>
            </a:r>
            <a:r>
              <a:rPr lang="en-US" dirty="0" smtClean="0"/>
              <a:t> notes</a:t>
            </a:r>
            <a:r>
              <a:rPr lang="en-US" dirty="0"/>
              <a:t>:</a:t>
            </a:r>
            <a:r>
              <a:rPr lang="en-US" dirty="0" smtClean="0"/>
              <a:t> </a:t>
            </a:r>
            <a:r>
              <a:rPr lang="en-US" dirty="0"/>
              <a:t>provenance is a </a:t>
            </a:r>
            <a:endParaRPr lang="en-US" dirty="0" smtClean="0"/>
          </a:p>
          <a:p>
            <a:pPr marL="0" indent="0">
              <a:buNone/>
            </a:pPr>
            <a:r>
              <a:rPr lang="en-US" dirty="0"/>
              <a:t> </a:t>
            </a:r>
            <a:r>
              <a:rPr lang="en-US" dirty="0" smtClean="0"/>
              <a:t>    substrate </a:t>
            </a:r>
            <a:r>
              <a:rPr lang="en-US" dirty="0"/>
              <a:t>that can be used to perform </a:t>
            </a:r>
            <a:endParaRPr lang="en-US" dirty="0" smtClean="0"/>
          </a:p>
          <a:p>
            <a:pPr marL="0" indent="0">
              <a:buNone/>
            </a:pPr>
            <a:r>
              <a:rPr lang="en-US" dirty="0"/>
              <a:t> </a:t>
            </a:r>
            <a:r>
              <a:rPr lang="en-US" dirty="0" smtClean="0"/>
              <a:t>    policy </a:t>
            </a:r>
            <a:r>
              <a:rPr lang="en-US" dirty="0"/>
              <a:t>checks and to make systems </a:t>
            </a:r>
            <a:endParaRPr lang="en-US" dirty="0" smtClean="0"/>
          </a:p>
          <a:p>
            <a:pPr marL="0" indent="0">
              <a:buNone/>
            </a:pPr>
            <a:r>
              <a:rPr lang="en-US" dirty="0"/>
              <a:t> </a:t>
            </a:r>
            <a:r>
              <a:rPr lang="en-US" dirty="0" smtClean="0"/>
              <a:t>    accountable</a:t>
            </a:r>
            <a:r>
              <a:rPr lang="en-US" dirty="0"/>
              <a:t>. </a:t>
            </a:r>
          </a:p>
        </p:txBody>
      </p:sp>
      <p:pic>
        <p:nvPicPr>
          <p:cNvPr id="4" name="Picture 3"/>
          <p:cNvPicPr>
            <a:picLocks noChangeAspect="1"/>
          </p:cNvPicPr>
          <p:nvPr/>
        </p:nvPicPr>
        <p:blipFill>
          <a:blip r:embed="rId2"/>
          <a:stretch>
            <a:fillRect/>
          </a:stretch>
        </p:blipFill>
        <p:spPr>
          <a:xfrm>
            <a:off x="6679729" y="4921155"/>
            <a:ext cx="2464271" cy="1971417"/>
          </a:xfrm>
          <a:prstGeom prst="rect">
            <a:avLst/>
          </a:prstGeom>
        </p:spPr>
      </p:pic>
      <p:sp>
        <p:nvSpPr>
          <p:cNvPr id="5" name="Rectangle 4"/>
          <p:cNvSpPr/>
          <p:nvPr/>
        </p:nvSpPr>
        <p:spPr>
          <a:xfrm>
            <a:off x="241872" y="6160735"/>
            <a:ext cx="5850820" cy="646331"/>
          </a:xfrm>
          <a:prstGeom prst="rect">
            <a:avLst/>
          </a:prstGeom>
        </p:spPr>
        <p:txBody>
          <a:bodyPr wrap="square">
            <a:spAutoFit/>
          </a:bodyPr>
          <a:lstStyle/>
          <a:p>
            <a:r>
              <a:rPr lang="en-US" dirty="0">
                <a:hlinkClick r:id="rId3"/>
              </a:rPr>
              <a:t>http://hbr.org/2010/10/the-transparent-supply-chain/ar/</a:t>
            </a:r>
            <a:r>
              <a:rPr lang="en-US" dirty="0" smtClean="0">
                <a:hlinkClick r:id="rId3"/>
              </a:rPr>
              <a:t>1</a:t>
            </a:r>
            <a:endParaRPr lang="en-US" dirty="0" smtClean="0"/>
          </a:p>
          <a:p>
            <a:endParaRPr lang="en-US" dirty="0"/>
          </a:p>
        </p:txBody>
      </p:sp>
    </p:spTree>
    <p:extLst>
      <p:ext uri="{BB962C8B-B14F-4D97-AF65-F5344CB8AC3E}">
        <p14:creationId xmlns:p14="http://schemas.microsoft.com/office/powerpoint/2010/main" val="294880057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1.5 Modeling Replacement</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There </a:t>
            </a:r>
            <a:r>
              <a:rPr lang="en-US" dirty="0"/>
              <a:t>are three steps to modeling replacement or other (destructive) activities. </a:t>
            </a:r>
          </a:p>
          <a:p>
            <a:r>
              <a:rPr lang="en-US" dirty="0"/>
              <a:t>Model the activity itself. In the case of replacement, the Dublin Core </a:t>
            </a:r>
            <a:r>
              <a:rPr lang="en-US" dirty="0" smtClean="0"/>
              <a:t>PROV mappings provide </a:t>
            </a:r>
            <a:r>
              <a:rPr lang="en-US" dirty="0"/>
              <a:t>an activity definition, </a:t>
            </a:r>
            <a:r>
              <a:rPr lang="en-US" dirty="0" err="1"/>
              <a:t>prov:Replaces</a:t>
            </a:r>
            <a:r>
              <a:rPr lang="en-US" dirty="0"/>
              <a:t> that can be used as the activity. </a:t>
            </a:r>
          </a:p>
          <a:p>
            <a:r>
              <a:rPr lang="en-US" dirty="0"/>
              <a:t>Link the entity being replaced to the activity using the </a:t>
            </a:r>
            <a:r>
              <a:rPr lang="en-US" dirty="0" err="1"/>
              <a:t>prov:wasInvalidatedBy</a:t>
            </a:r>
            <a:r>
              <a:rPr lang="en-US" dirty="0"/>
              <a:t> edge. </a:t>
            </a:r>
          </a:p>
          <a:p>
            <a:r>
              <a:rPr lang="en-US" dirty="0"/>
              <a:t>Link the new entity that is replacing the older to the Replace activity using the </a:t>
            </a:r>
            <a:r>
              <a:rPr lang="en-US" dirty="0" err="1"/>
              <a:t>prov:wasGeneratedBy</a:t>
            </a:r>
            <a:r>
              <a:rPr lang="en-US" dirty="0"/>
              <a:t> edge. </a:t>
            </a:r>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How does one model the replacement of a entity by another? </a:t>
            </a:r>
          </a:p>
          <a:p>
            <a:endParaRPr lang="en-US" dirty="0"/>
          </a:p>
        </p:txBody>
      </p:sp>
    </p:spTree>
    <p:extLst>
      <p:ext uri="{BB962C8B-B14F-4D97-AF65-F5344CB8AC3E}">
        <p14:creationId xmlns:p14="http://schemas.microsoft.com/office/powerpoint/2010/main" val="704466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 Modeling Message Passing</a:t>
            </a:r>
            <a:endParaRPr lang="en-US" dirty="0"/>
          </a:p>
        </p:txBody>
      </p:sp>
      <p:sp>
        <p:nvSpPr>
          <p:cNvPr id="4" name="Content Placeholder 3"/>
          <p:cNvSpPr>
            <a:spLocks noGrp="1"/>
          </p:cNvSpPr>
          <p:nvPr>
            <p:ph idx="1"/>
          </p:nvPr>
        </p:nvSpPr>
        <p:spPr>
          <a:xfrm>
            <a:off x="457200" y="2239346"/>
            <a:ext cx="8229600" cy="4618653"/>
          </a:xfrm>
        </p:spPr>
        <p:txBody>
          <a:bodyPr>
            <a:normAutofit fontScale="47500" lnSpcReduction="20000"/>
          </a:bodyPr>
          <a:lstStyle/>
          <a:p>
            <a:pPr marL="0" indent="0">
              <a:buNone/>
            </a:pPr>
            <a:r>
              <a:rPr lang="en-US" dirty="0"/>
              <a:t>I</a:t>
            </a:r>
            <a:r>
              <a:rPr lang="en-US" dirty="0" smtClean="0"/>
              <a:t>teratively </a:t>
            </a:r>
            <a:r>
              <a:rPr lang="en-US" dirty="0"/>
              <a:t>refine </a:t>
            </a:r>
            <a:r>
              <a:rPr lang="en-US" dirty="0" smtClean="0"/>
              <a:t>communications </a:t>
            </a:r>
            <a:r>
              <a:rPr lang="en-US" dirty="0"/>
              <a:t>introducing new information through the introduction of activities and </a:t>
            </a:r>
            <a:r>
              <a:rPr lang="en-US" dirty="0" smtClean="0"/>
              <a:t>entities. Consider two </a:t>
            </a:r>
            <a:r>
              <a:rPr lang="en-US" dirty="0"/>
              <a:t>activities, a and a2, communicating with each where a2 receives a message from a . </a:t>
            </a:r>
          </a:p>
          <a:p>
            <a:pPr marL="514350" indent="-514350">
              <a:buFont typeface="Wingdings" charset="2"/>
              <a:buAutoNum type="arabicPlain"/>
            </a:pPr>
            <a:r>
              <a:rPr lang="en-US" dirty="0" smtClean="0"/>
              <a:t>Model </a:t>
            </a:r>
            <a:r>
              <a:rPr lang="en-US" dirty="0"/>
              <a:t>the communication using the </a:t>
            </a:r>
            <a:r>
              <a:rPr lang="en-US" dirty="0" err="1"/>
              <a:t>prov:wasInformedBy</a:t>
            </a:r>
            <a:r>
              <a:rPr lang="en-US" dirty="0"/>
              <a:t> relation. :a2 </a:t>
            </a:r>
            <a:r>
              <a:rPr lang="en-US" dirty="0" err="1"/>
              <a:t>prov:wasInformedBy</a:t>
            </a:r>
            <a:r>
              <a:rPr lang="en-US" dirty="0"/>
              <a:t> :a. </a:t>
            </a:r>
          </a:p>
          <a:p>
            <a:pPr marL="514350" indent="-514350">
              <a:buFont typeface="Wingdings" charset="2"/>
              <a:buAutoNum type="arabicPlain"/>
            </a:pPr>
            <a:r>
              <a:rPr lang="en-US" dirty="0"/>
              <a:t>Qualify the communication and introduce and activity representing the exchange of a </a:t>
            </a:r>
            <a:r>
              <a:rPr lang="en-US" dirty="0" smtClean="0"/>
              <a:t>message. </a:t>
            </a:r>
          </a:p>
          <a:p>
            <a:pPr marL="800100" lvl="2" indent="0">
              <a:buNone/>
            </a:pPr>
            <a:r>
              <a:rPr lang="en-US" dirty="0" smtClean="0">
                <a:latin typeface="Courier New"/>
                <a:cs typeface="Courier New"/>
              </a:rPr>
              <a:t>	:a2 </a:t>
            </a:r>
            <a:r>
              <a:rPr lang="en-US" dirty="0" err="1" smtClean="0">
                <a:latin typeface="Courier New"/>
                <a:cs typeface="Courier New"/>
              </a:rPr>
              <a:t>prov:wasInformedBy</a:t>
            </a:r>
            <a:r>
              <a:rPr lang="en-US" dirty="0" smtClean="0">
                <a:latin typeface="Courier New"/>
                <a:cs typeface="Courier New"/>
              </a:rPr>
              <a:t> :a. </a:t>
            </a:r>
          </a:p>
          <a:p>
            <a:pPr marL="800100" lvl="2" indent="0">
              <a:buNone/>
            </a:pPr>
            <a:r>
              <a:rPr lang="en-US" dirty="0" smtClean="0">
                <a:latin typeface="Courier New"/>
                <a:cs typeface="Courier New"/>
              </a:rPr>
              <a:t>	:</a:t>
            </a:r>
            <a:r>
              <a:rPr lang="en-US" dirty="0">
                <a:latin typeface="Courier New"/>
                <a:cs typeface="Courier New"/>
              </a:rPr>
              <a:t>c a </a:t>
            </a:r>
            <a:r>
              <a:rPr lang="en-US" dirty="0" err="1">
                <a:latin typeface="Courier New"/>
                <a:cs typeface="Courier New"/>
              </a:rPr>
              <a:t>prov:Communication</a:t>
            </a:r>
            <a:r>
              <a:rPr lang="en-US" dirty="0">
                <a:latin typeface="Courier New"/>
                <a:cs typeface="Courier New"/>
              </a:rPr>
              <a:t>. </a:t>
            </a:r>
            <a:endParaRPr lang="en-US" dirty="0" smtClean="0">
              <a:latin typeface="Courier New"/>
              <a:cs typeface="Courier New"/>
            </a:endParaRPr>
          </a:p>
          <a:p>
            <a:pPr marL="800100" lvl="2" indent="0">
              <a:buNone/>
            </a:pPr>
            <a:r>
              <a:rPr lang="en-US" dirty="0" smtClean="0">
                <a:latin typeface="Courier New"/>
                <a:cs typeface="Courier New"/>
              </a:rPr>
              <a:t>	:</a:t>
            </a:r>
            <a:r>
              <a:rPr lang="en-US" dirty="0">
                <a:latin typeface="Courier New"/>
                <a:cs typeface="Courier New"/>
              </a:rPr>
              <a:t>a2 </a:t>
            </a:r>
            <a:r>
              <a:rPr lang="en-US" dirty="0" err="1">
                <a:latin typeface="Courier New"/>
                <a:cs typeface="Courier New"/>
              </a:rPr>
              <a:t>prov:qualifiedCommunication</a:t>
            </a:r>
            <a:r>
              <a:rPr lang="en-US" dirty="0">
                <a:latin typeface="Courier New"/>
                <a:cs typeface="Courier New"/>
              </a:rPr>
              <a:t> :c . </a:t>
            </a:r>
            <a:endParaRPr lang="en-US" dirty="0" smtClean="0">
              <a:latin typeface="Courier New"/>
              <a:cs typeface="Courier New"/>
            </a:endParaRPr>
          </a:p>
          <a:p>
            <a:pPr marL="800100" lvl="2" indent="0">
              <a:buNone/>
            </a:pPr>
            <a:r>
              <a:rPr lang="en-US" dirty="0" smtClean="0">
                <a:latin typeface="Courier New"/>
                <a:cs typeface="Courier New"/>
              </a:rPr>
              <a:t>	:</a:t>
            </a:r>
            <a:r>
              <a:rPr lang="en-US" dirty="0">
                <a:latin typeface="Courier New"/>
                <a:cs typeface="Courier New"/>
              </a:rPr>
              <a:t>c </a:t>
            </a:r>
            <a:r>
              <a:rPr lang="en-US" dirty="0" err="1">
                <a:latin typeface="Courier New"/>
                <a:cs typeface="Courier New"/>
              </a:rPr>
              <a:t>prov:activity</a:t>
            </a:r>
            <a:r>
              <a:rPr lang="en-US" dirty="0">
                <a:latin typeface="Courier New"/>
                <a:cs typeface="Courier New"/>
              </a:rPr>
              <a:t> :a1</a:t>
            </a:r>
            <a:r>
              <a:rPr lang="en-US" dirty="0" smtClean="0">
                <a:latin typeface="Courier New"/>
                <a:cs typeface="Courier New"/>
              </a:rPr>
              <a:t>.</a:t>
            </a:r>
          </a:p>
          <a:p>
            <a:pPr marL="800100" lvl="2" indent="0">
              <a:buNone/>
            </a:pPr>
            <a:r>
              <a:rPr lang="en-US" dirty="0" smtClean="0">
                <a:latin typeface="Courier New"/>
                <a:cs typeface="Courier New"/>
              </a:rPr>
              <a:t>	:</a:t>
            </a:r>
            <a:r>
              <a:rPr lang="en-US" dirty="0">
                <a:latin typeface="Courier New"/>
                <a:cs typeface="Courier New"/>
              </a:rPr>
              <a:t>exchange a </a:t>
            </a:r>
            <a:r>
              <a:rPr lang="en-US" dirty="0" err="1">
                <a:latin typeface="Courier New"/>
                <a:cs typeface="Courier New"/>
              </a:rPr>
              <a:t>prov:Activity</a:t>
            </a:r>
            <a:r>
              <a:rPr lang="en-US" dirty="0">
                <a:latin typeface="Courier New"/>
                <a:cs typeface="Courier New"/>
              </a:rPr>
              <a:t>. </a:t>
            </a:r>
            <a:endParaRPr lang="en-US" dirty="0" smtClean="0">
              <a:latin typeface="Courier New"/>
              <a:cs typeface="Courier New"/>
            </a:endParaRPr>
          </a:p>
          <a:p>
            <a:pPr marL="800100" lvl="2" indent="0">
              <a:buNone/>
            </a:pPr>
            <a:r>
              <a:rPr lang="en-US" dirty="0" smtClean="0">
                <a:latin typeface="Courier New"/>
                <a:cs typeface="Courier New"/>
              </a:rPr>
              <a:t>	:</a:t>
            </a:r>
            <a:r>
              <a:rPr lang="en-US" dirty="0">
                <a:latin typeface="Courier New"/>
                <a:cs typeface="Courier New"/>
              </a:rPr>
              <a:t>c </a:t>
            </a:r>
            <a:r>
              <a:rPr lang="en-US" dirty="0" err="1">
                <a:latin typeface="Courier New"/>
                <a:cs typeface="Courier New"/>
              </a:rPr>
              <a:t>prov:hadActivity</a:t>
            </a:r>
            <a:r>
              <a:rPr lang="en-US" dirty="0">
                <a:latin typeface="Courier New"/>
                <a:cs typeface="Courier New"/>
              </a:rPr>
              <a:t> :exchange. </a:t>
            </a:r>
          </a:p>
          <a:p>
            <a:pPr marL="514350" indent="-514350">
              <a:buFont typeface="Wingdings" charset="2"/>
              <a:buAutoNum type="arabicPlain"/>
            </a:pPr>
            <a:r>
              <a:rPr lang="en-US" dirty="0"/>
              <a:t>Introduce an entity for the message being passed. We model this as the usage of the entity. Essentially, this models the sending of the </a:t>
            </a:r>
            <a:r>
              <a:rPr lang="en-US" dirty="0" smtClean="0"/>
              <a:t>message</a:t>
            </a:r>
          </a:p>
          <a:p>
            <a:pPr marL="514350" indent="-514350">
              <a:buFont typeface="Wingdings" charset="2"/>
              <a:buAutoNum type="arabicPlain"/>
            </a:pPr>
            <a:r>
              <a:rPr lang="en-US" dirty="0" smtClean="0"/>
              <a:t>Complete </a:t>
            </a:r>
            <a:r>
              <a:rPr lang="en-US" dirty="0"/>
              <a:t>the modeling of the sending and receiving of the message by introducing a received message and connecting them to the communicating activities. </a:t>
            </a:r>
          </a:p>
          <a:p>
            <a:pPr marL="400050" lvl="1" indent="0">
              <a:buNone/>
            </a:pPr>
            <a:r>
              <a:rPr lang="en-US" dirty="0">
                <a:latin typeface="Courier New"/>
                <a:cs typeface="Courier New"/>
              </a:rPr>
              <a:t>... </a:t>
            </a:r>
            <a:r>
              <a:rPr lang="en-US" dirty="0" smtClean="0">
                <a:latin typeface="Courier New"/>
                <a:cs typeface="Courier New"/>
              </a:rPr>
              <a:t>	:</a:t>
            </a:r>
            <a:r>
              <a:rPr lang="en-US" dirty="0" err="1">
                <a:latin typeface="Courier New"/>
                <a:cs typeface="Courier New"/>
              </a:rPr>
              <a:t>receivedMsg</a:t>
            </a:r>
            <a:r>
              <a:rPr lang="en-US" dirty="0">
                <a:latin typeface="Courier New"/>
                <a:cs typeface="Courier New"/>
              </a:rPr>
              <a:t> a </a:t>
            </a:r>
            <a:r>
              <a:rPr lang="en-US" dirty="0" err="1">
                <a:latin typeface="Courier New"/>
                <a:cs typeface="Courier New"/>
              </a:rPr>
              <a:t>prov:Entity</a:t>
            </a:r>
            <a:r>
              <a:rPr lang="en-US" dirty="0">
                <a:latin typeface="Courier New"/>
                <a:cs typeface="Courier New"/>
              </a:rPr>
              <a:t> . </a:t>
            </a:r>
            <a:endParaRPr lang="en-US" dirty="0" smtClean="0">
              <a:latin typeface="Courier New"/>
              <a:cs typeface="Courier New"/>
            </a:endParaRPr>
          </a:p>
          <a:p>
            <a:pPr marL="400050" lvl="1" indent="0">
              <a:buNone/>
            </a:pPr>
            <a:r>
              <a:rPr lang="en-US" dirty="0" smtClean="0">
                <a:latin typeface="Courier New"/>
                <a:cs typeface="Courier New"/>
              </a:rPr>
              <a:t>		:</a:t>
            </a:r>
            <a:r>
              <a:rPr lang="en-US" dirty="0" err="1">
                <a:latin typeface="Courier New"/>
                <a:cs typeface="Courier New"/>
              </a:rPr>
              <a:t>receivedMsg</a:t>
            </a:r>
            <a:r>
              <a:rPr lang="en-US" dirty="0">
                <a:latin typeface="Courier New"/>
                <a:cs typeface="Courier New"/>
              </a:rPr>
              <a:t> </a:t>
            </a:r>
            <a:r>
              <a:rPr lang="en-US" dirty="0" err="1">
                <a:latin typeface="Courier New"/>
                <a:cs typeface="Courier New"/>
              </a:rPr>
              <a:t>prov:wasGeneratedBy</a:t>
            </a:r>
            <a:r>
              <a:rPr lang="en-US" dirty="0">
                <a:latin typeface="Courier New"/>
                <a:cs typeface="Courier New"/>
              </a:rPr>
              <a:t> :exchange </a:t>
            </a:r>
            <a:r>
              <a:rPr lang="en-US" dirty="0" smtClean="0">
                <a:latin typeface="Courier New"/>
                <a:cs typeface="Courier New"/>
              </a:rPr>
              <a:t>.</a:t>
            </a:r>
          </a:p>
          <a:p>
            <a:pPr marL="400050" lvl="1" indent="0">
              <a:buNone/>
            </a:pPr>
            <a:r>
              <a:rPr lang="en-US" dirty="0" smtClean="0">
                <a:latin typeface="Courier New"/>
                <a:cs typeface="Courier New"/>
              </a:rPr>
              <a:t> 	:</a:t>
            </a:r>
            <a:r>
              <a:rPr lang="en-US" dirty="0">
                <a:latin typeface="Courier New"/>
                <a:cs typeface="Courier New"/>
              </a:rPr>
              <a:t>a2 </a:t>
            </a:r>
            <a:r>
              <a:rPr lang="en-US" dirty="0" err="1">
                <a:latin typeface="Courier New"/>
                <a:cs typeface="Courier New"/>
              </a:rPr>
              <a:t>prov:used</a:t>
            </a:r>
            <a:r>
              <a:rPr lang="en-US" dirty="0">
                <a:latin typeface="Courier New"/>
                <a:cs typeface="Courier New"/>
              </a:rPr>
              <a:t> :</a:t>
            </a:r>
            <a:r>
              <a:rPr lang="en-US" dirty="0" err="1">
                <a:latin typeface="Courier New"/>
                <a:cs typeface="Courier New"/>
              </a:rPr>
              <a:t>receivedMsg</a:t>
            </a:r>
            <a:r>
              <a:rPr lang="en-US" dirty="0">
                <a:latin typeface="Courier New"/>
                <a:cs typeface="Courier New"/>
              </a:rPr>
              <a:t>. </a:t>
            </a:r>
            <a:endParaRPr lang="en-US" dirty="0" smtClean="0">
              <a:latin typeface="Courier New"/>
              <a:cs typeface="Courier New"/>
            </a:endParaRPr>
          </a:p>
          <a:p>
            <a:pPr marL="400050" lvl="1" indent="0">
              <a:buNone/>
            </a:pPr>
            <a:r>
              <a:rPr lang="en-US" dirty="0" smtClean="0">
                <a:latin typeface="Courier New"/>
                <a:cs typeface="Courier New"/>
              </a:rPr>
              <a:t>		:</a:t>
            </a:r>
            <a:r>
              <a:rPr lang="en-US" dirty="0" err="1">
                <a:latin typeface="Courier New"/>
                <a:cs typeface="Courier New"/>
              </a:rPr>
              <a:t>sentMsg</a:t>
            </a:r>
            <a:r>
              <a:rPr lang="en-US" dirty="0">
                <a:latin typeface="Courier New"/>
                <a:cs typeface="Courier New"/>
              </a:rPr>
              <a:t> </a:t>
            </a:r>
            <a:r>
              <a:rPr lang="en-US" dirty="0" err="1">
                <a:latin typeface="Courier New"/>
                <a:cs typeface="Courier New"/>
              </a:rPr>
              <a:t>prov:wasGeneratedBy</a:t>
            </a:r>
            <a:r>
              <a:rPr lang="en-US" dirty="0">
                <a:latin typeface="Courier New"/>
                <a:cs typeface="Courier New"/>
              </a:rPr>
              <a:t> a. </a:t>
            </a:r>
          </a:p>
          <a:p>
            <a:pPr marL="0" indent="0">
              <a:buNone/>
            </a:pPr>
            <a:endParaRPr lang="en-US" dirty="0"/>
          </a:p>
        </p:txBody>
      </p:sp>
      <p:sp>
        <p:nvSpPr>
          <p:cNvPr id="5" name="Content Placeholder 4"/>
          <p:cNvSpPr>
            <a:spLocks noGrp="1"/>
          </p:cNvSpPr>
          <p:nvPr>
            <p:ph idx="13"/>
          </p:nvPr>
        </p:nvSpPr>
        <p:spPr/>
        <p:txBody>
          <a:bodyPr>
            <a:normAutofit fontScale="85000" lnSpcReduction="20000"/>
          </a:bodyPr>
          <a:lstStyle/>
          <a:p>
            <a:r>
              <a:rPr lang="en-US" dirty="0"/>
              <a:t>How does one model the exchange of messages between different systems?</a:t>
            </a:r>
          </a:p>
        </p:txBody>
      </p:sp>
    </p:spTree>
    <p:extLst>
      <p:ext uri="{BB962C8B-B14F-4D97-AF65-F5344CB8AC3E}">
        <p14:creationId xmlns:p14="http://schemas.microsoft.com/office/powerpoint/2010/main" val="1207123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 Modeling Parameters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Here </a:t>
            </a:r>
            <a:r>
              <a:rPr lang="en-US" dirty="0"/>
              <a:t>are 5 steps for modeling usage. </a:t>
            </a:r>
          </a:p>
          <a:p>
            <a:r>
              <a:rPr lang="en-US" dirty="0"/>
              <a:t>Model each parameter as entity. </a:t>
            </a:r>
          </a:p>
          <a:p>
            <a:r>
              <a:rPr lang="en-US" dirty="0"/>
              <a:t>Connect the value of the parameter to the entity using </a:t>
            </a:r>
            <a:r>
              <a:rPr lang="en-US" dirty="0" err="1"/>
              <a:t>prov:value</a:t>
            </a:r>
            <a:r>
              <a:rPr lang="en-US" dirty="0"/>
              <a:t>. </a:t>
            </a:r>
          </a:p>
          <a:p>
            <a:r>
              <a:rPr lang="en-US" dirty="0"/>
              <a:t>Connect the entity to the activity using a </a:t>
            </a:r>
            <a:r>
              <a:rPr lang="en-US" dirty="0" err="1"/>
              <a:t>prov:used</a:t>
            </a:r>
            <a:r>
              <a:rPr lang="en-US" dirty="0"/>
              <a:t> edge. </a:t>
            </a:r>
          </a:p>
          <a:p>
            <a:r>
              <a:rPr lang="en-US" dirty="0"/>
              <a:t>Qualify the used edge. </a:t>
            </a:r>
          </a:p>
          <a:p>
            <a:r>
              <a:rPr lang="en-US" dirty="0"/>
              <a:t>Identify the role of the parameter (e.g. -r) using </a:t>
            </a:r>
            <a:r>
              <a:rPr lang="en-US" dirty="0" err="1"/>
              <a:t>prov:hadRole</a:t>
            </a:r>
            <a:r>
              <a:rPr lang="en-US" dirty="0"/>
              <a:t>, and adopting an appropriate namespace for the various roles. </a:t>
            </a:r>
          </a:p>
          <a:p>
            <a:r>
              <a:rPr lang="en-US" dirty="0"/>
              <a:t>Here is an example describing sort -t ;. </a:t>
            </a:r>
          </a:p>
          <a:p>
            <a:pPr marL="857250" lvl="2" indent="0">
              <a:buNone/>
            </a:pPr>
            <a:r>
              <a:rPr lang="en-US" dirty="0">
                <a:latin typeface="Courier New"/>
                <a:cs typeface="Courier New"/>
              </a:rPr>
              <a:t>:</a:t>
            </a:r>
            <a:r>
              <a:rPr lang="en-US" dirty="0" err="1">
                <a:latin typeface="Courier New"/>
                <a:cs typeface="Courier New"/>
              </a:rPr>
              <a:t>param</a:t>
            </a:r>
            <a:r>
              <a:rPr lang="en-US" dirty="0">
                <a:latin typeface="Courier New"/>
                <a:cs typeface="Courier New"/>
              </a:rPr>
              <a:t> a </a:t>
            </a:r>
            <a:r>
              <a:rPr lang="en-US" dirty="0" err="1">
                <a:latin typeface="Courier New"/>
                <a:cs typeface="Courier New"/>
              </a:rPr>
              <a:t>prov:Entity</a:t>
            </a:r>
            <a:r>
              <a:rPr lang="en-US" dirty="0" smtClean="0">
                <a:latin typeface="Courier New"/>
                <a:cs typeface="Courier New"/>
              </a:rPr>
              <a:t>.</a:t>
            </a:r>
          </a:p>
          <a:p>
            <a:pPr marL="857250" lvl="2" indent="0">
              <a:buNone/>
            </a:pPr>
            <a:r>
              <a:rPr lang="en-US" dirty="0" smtClean="0">
                <a:latin typeface="Courier New"/>
                <a:cs typeface="Courier New"/>
              </a:rPr>
              <a:t>:</a:t>
            </a:r>
            <a:r>
              <a:rPr lang="en-US" dirty="0" err="1">
                <a:latin typeface="Courier New"/>
                <a:cs typeface="Courier New"/>
              </a:rPr>
              <a:t>param</a:t>
            </a:r>
            <a:r>
              <a:rPr lang="en-US" dirty="0">
                <a:latin typeface="Courier New"/>
                <a:cs typeface="Courier New"/>
              </a:rPr>
              <a:t> </a:t>
            </a:r>
            <a:r>
              <a:rPr lang="en-US" dirty="0" err="1">
                <a:latin typeface="Courier New"/>
                <a:cs typeface="Courier New"/>
              </a:rPr>
              <a:t>prov:value</a:t>
            </a:r>
            <a:r>
              <a:rPr lang="en-US" dirty="0">
                <a:latin typeface="Courier New"/>
                <a:cs typeface="Courier New"/>
              </a:rPr>
              <a:t> ";". </a:t>
            </a:r>
            <a:endParaRPr lang="en-US" dirty="0" smtClean="0">
              <a:latin typeface="Courier New"/>
              <a:cs typeface="Courier New"/>
            </a:endParaRPr>
          </a:p>
          <a:p>
            <a:pPr marL="857250" lvl="2" indent="0">
              <a:buNone/>
            </a:pPr>
            <a:r>
              <a:rPr lang="en-US" dirty="0" smtClean="0">
                <a:latin typeface="Courier New"/>
                <a:cs typeface="Courier New"/>
              </a:rPr>
              <a:t>:</a:t>
            </a:r>
            <a:r>
              <a:rPr lang="en-US" dirty="0">
                <a:latin typeface="Courier New"/>
                <a:cs typeface="Courier New"/>
              </a:rPr>
              <a:t>sort a </a:t>
            </a:r>
            <a:r>
              <a:rPr lang="en-US" dirty="0" err="1">
                <a:latin typeface="Courier New"/>
                <a:cs typeface="Courier New"/>
              </a:rPr>
              <a:t>prov:Activity</a:t>
            </a:r>
            <a:r>
              <a:rPr lang="en-US" dirty="0">
                <a:latin typeface="Courier New"/>
                <a:cs typeface="Courier New"/>
              </a:rPr>
              <a:t>. </a:t>
            </a:r>
            <a:endParaRPr lang="en-US" dirty="0" smtClean="0">
              <a:latin typeface="Courier New"/>
              <a:cs typeface="Courier New"/>
            </a:endParaRPr>
          </a:p>
          <a:p>
            <a:pPr marL="857250" lvl="2" indent="0">
              <a:buNone/>
            </a:pPr>
            <a:r>
              <a:rPr lang="en-US" dirty="0" smtClean="0">
                <a:latin typeface="Courier New"/>
                <a:cs typeface="Courier New"/>
              </a:rPr>
              <a:t>:</a:t>
            </a:r>
            <a:r>
              <a:rPr lang="en-US" dirty="0">
                <a:latin typeface="Courier New"/>
                <a:cs typeface="Courier New"/>
              </a:rPr>
              <a:t>sort </a:t>
            </a:r>
            <a:r>
              <a:rPr lang="en-US" dirty="0" err="1">
                <a:latin typeface="Courier New"/>
                <a:cs typeface="Courier New"/>
              </a:rPr>
              <a:t>prov:used</a:t>
            </a:r>
            <a:r>
              <a:rPr lang="en-US" dirty="0">
                <a:latin typeface="Courier New"/>
                <a:cs typeface="Courier New"/>
              </a:rPr>
              <a:t> :</a:t>
            </a:r>
            <a:r>
              <a:rPr lang="en-US" dirty="0" err="1">
                <a:latin typeface="Courier New"/>
                <a:cs typeface="Courier New"/>
              </a:rPr>
              <a:t>param</a:t>
            </a:r>
            <a:r>
              <a:rPr lang="en-US" dirty="0">
                <a:latin typeface="Courier New"/>
                <a:cs typeface="Courier New"/>
              </a:rPr>
              <a:t>. </a:t>
            </a:r>
            <a:endParaRPr lang="en-US" dirty="0" smtClean="0">
              <a:latin typeface="Courier New"/>
              <a:cs typeface="Courier New"/>
            </a:endParaRPr>
          </a:p>
          <a:p>
            <a:pPr marL="857250" lvl="2" indent="0">
              <a:buNone/>
            </a:pPr>
            <a:r>
              <a:rPr lang="en-US" dirty="0" smtClean="0">
                <a:latin typeface="Courier New"/>
                <a:cs typeface="Courier New"/>
              </a:rPr>
              <a:t>:</a:t>
            </a:r>
            <a:r>
              <a:rPr lang="en-US" dirty="0">
                <a:latin typeface="Courier New"/>
                <a:cs typeface="Courier New"/>
              </a:rPr>
              <a:t>u a </a:t>
            </a:r>
            <a:r>
              <a:rPr lang="en-US" dirty="0" err="1">
                <a:latin typeface="Courier New"/>
                <a:cs typeface="Courier New"/>
              </a:rPr>
              <a:t>prov:Usage</a:t>
            </a:r>
            <a:r>
              <a:rPr lang="en-US" dirty="0">
                <a:latin typeface="Courier New"/>
                <a:cs typeface="Courier New"/>
              </a:rPr>
              <a:t>. </a:t>
            </a:r>
            <a:endParaRPr lang="en-US" dirty="0" smtClean="0">
              <a:latin typeface="Courier New"/>
              <a:cs typeface="Courier New"/>
            </a:endParaRPr>
          </a:p>
          <a:p>
            <a:pPr marL="857250" lvl="2" indent="0">
              <a:buNone/>
            </a:pPr>
            <a:r>
              <a:rPr lang="en-US" dirty="0" smtClean="0">
                <a:latin typeface="Courier New"/>
                <a:cs typeface="Courier New"/>
              </a:rPr>
              <a:t>:</a:t>
            </a:r>
            <a:r>
              <a:rPr lang="en-US" dirty="0">
                <a:latin typeface="Courier New"/>
                <a:cs typeface="Courier New"/>
              </a:rPr>
              <a:t>sort </a:t>
            </a:r>
            <a:r>
              <a:rPr lang="en-US" dirty="0" err="1">
                <a:latin typeface="Courier New"/>
                <a:cs typeface="Courier New"/>
              </a:rPr>
              <a:t>prov:qualifiedUsage</a:t>
            </a:r>
            <a:r>
              <a:rPr lang="en-US" dirty="0">
                <a:latin typeface="Courier New"/>
                <a:cs typeface="Courier New"/>
              </a:rPr>
              <a:t> :u</a:t>
            </a:r>
            <a:r>
              <a:rPr lang="en-US" dirty="0" smtClean="0">
                <a:latin typeface="Courier New"/>
                <a:cs typeface="Courier New"/>
              </a:rPr>
              <a:t>.</a:t>
            </a:r>
          </a:p>
          <a:p>
            <a:pPr marL="857250" lvl="2" indent="0">
              <a:buNone/>
            </a:pPr>
            <a:r>
              <a:rPr lang="en-US" dirty="0" smtClean="0">
                <a:latin typeface="Courier New"/>
                <a:cs typeface="Courier New"/>
              </a:rPr>
              <a:t>:</a:t>
            </a:r>
            <a:r>
              <a:rPr lang="en-US" dirty="0">
                <a:latin typeface="Courier New"/>
                <a:cs typeface="Courier New"/>
              </a:rPr>
              <a:t>u </a:t>
            </a:r>
            <a:r>
              <a:rPr lang="en-US" dirty="0" err="1">
                <a:latin typeface="Courier New"/>
                <a:cs typeface="Courier New"/>
              </a:rPr>
              <a:t>prov:entity</a:t>
            </a:r>
            <a:r>
              <a:rPr lang="en-US" dirty="0">
                <a:latin typeface="Courier New"/>
                <a:cs typeface="Courier New"/>
              </a:rPr>
              <a:t> :</a:t>
            </a:r>
            <a:r>
              <a:rPr lang="en-US" dirty="0" err="1">
                <a:latin typeface="Courier New"/>
                <a:cs typeface="Courier New"/>
              </a:rPr>
              <a:t>param</a:t>
            </a:r>
            <a:r>
              <a:rPr lang="en-US" dirty="0">
                <a:latin typeface="Courier New"/>
                <a:cs typeface="Courier New"/>
              </a:rPr>
              <a:t>. </a:t>
            </a:r>
            <a:endParaRPr lang="en-US" dirty="0" smtClean="0">
              <a:latin typeface="Courier New"/>
              <a:cs typeface="Courier New"/>
            </a:endParaRPr>
          </a:p>
          <a:p>
            <a:pPr marL="857250" lvl="2" indent="0">
              <a:buNone/>
            </a:pPr>
            <a:r>
              <a:rPr lang="en-US" dirty="0" smtClean="0">
                <a:latin typeface="Courier New"/>
                <a:cs typeface="Courier New"/>
              </a:rPr>
              <a:t>:</a:t>
            </a:r>
            <a:r>
              <a:rPr lang="en-US" dirty="0">
                <a:latin typeface="Courier New"/>
                <a:cs typeface="Courier New"/>
              </a:rPr>
              <a:t>u </a:t>
            </a:r>
            <a:r>
              <a:rPr lang="en-US" dirty="0" err="1">
                <a:latin typeface="Courier New"/>
                <a:cs typeface="Courier New"/>
              </a:rPr>
              <a:t>prov:hadRole</a:t>
            </a:r>
            <a:r>
              <a:rPr lang="en-US" dirty="0">
                <a:latin typeface="Courier New"/>
                <a:cs typeface="Courier New"/>
              </a:rPr>
              <a:t> </a:t>
            </a:r>
            <a:r>
              <a:rPr lang="en-US" dirty="0" err="1">
                <a:latin typeface="Courier New"/>
                <a:cs typeface="Courier New"/>
              </a:rPr>
              <a:t>ex:dashT</a:t>
            </a:r>
            <a:r>
              <a:rPr lang="en-US" dirty="0">
                <a:latin typeface="Courier New"/>
                <a:cs typeface="Courier New"/>
              </a:rPr>
              <a:t>. </a:t>
            </a:r>
          </a:p>
          <a:p>
            <a:endParaRPr lang="en-US" dirty="0"/>
          </a:p>
        </p:txBody>
      </p:sp>
      <p:sp>
        <p:nvSpPr>
          <p:cNvPr id="4" name="Content Placeholder 3"/>
          <p:cNvSpPr>
            <a:spLocks noGrp="1"/>
          </p:cNvSpPr>
          <p:nvPr>
            <p:ph idx="13"/>
          </p:nvPr>
        </p:nvSpPr>
        <p:spPr/>
        <p:txBody>
          <a:bodyPr>
            <a:normAutofit fontScale="85000" lnSpcReduction="20000"/>
          </a:bodyPr>
          <a:lstStyle/>
          <a:p>
            <a:r>
              <a:rPr lang="en-US" dirty="0" smtClean="0"/>
              <a:t>How </a:t>
            </a:r>
            <a:r>
              <a:rPr lang="en-US" dirty="0"/>
              <a:t>does one model parameters of application programs? </a:t>
            </a:r>
          </a:p>
        </p:txBody>
      </p:sp>
    </p:spTree>
    <p:extLst>
      <p:ext uri="{BB962C8B-B14F-4D97-AF65-F5344CB8AC3E}">
        <p14:creationId xmlns:p14="http://schemas.microsoft.com/office/powerpoint/2010/main" val="1451634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 Introduce Execution Environment</a:t>
            </a:r>
            <a:endParaRPr lang="en-US" dirty="0"/>
          </a:p>
        </p:txBody>
      </p:sp>
      <p:sp>
        <p:nvSpPr>
          <p:cNvPr id="4" name="Content Placeholder 3"/>
          <p:cNvSpPr>
            <a:spLocks noGrp="1"/>
          </p:cNvSpPr>
          <p:nvPr>
            <p:ph idx="1"/>
          </p:nvPr>
        </p:nvSpPr>
        <p:spPr/>
        <p:txBody>
          <a:bodyPr>
            <a:normAutofit fontScale="77500" lnSpcReduction="20000"/>
          </a:bodyPr>
          <a:lstStyle/>
          <a:p>
            <a:r>
              <a:rPr lang="en-US" dirty="0"/>
              <a:t>T</a:t>
            </a:r>
            <a:r>
              <a:rPr lang="en-US" dirty="0" smtClean="0"/>
              <a:t>he </a:t>
            </a:r>
            <a:r>
              <a:rPr lang="en-US" dirty="0"/>
              <a:t>key approach to this is the introduction of an execution environment. </a:t>
            </a:r>
            <a:endParaRPr lang="en-US" dirty="0" smtClean="0"/>
          </a:p>
          <a:p>
            <a:r>
              <a:rPr lang="en-US" dirty="0" smtClean="0"/>
              <a:t>This </a:t>
            </a:r>
            <a:r>
              <a:rPr lang="en-US" dirty="0"/>
              <a:t>could be the operating system, a workflow system or the environment in activity is run. </a:t>
            </a:r>
            <a:endParaRPr lang="en-US" dirty="0" smtClean="0"/>
          </a:p>
          <a:p>
            <a:r>
              <a:rPr lang="en-US" dirty="0" smtClean="0"/>
              <a:t>Thus</a:t>
            </a:r>
            <a:r>
              <a:rPr lang="en-US" dirty="0"/>
              <a:t>, programs and inputs can be provided by the execution environment. </a:t>
            </a:r>
            <a:endParaRPr lang="en-US" dirty="0" smtClean="0"/>
          </a:p>
          <a:p>
            <a:r>
              <a:rPr lang="en-US" dirty="0" smtClean="0"/>
              <a:t>Likewise</a:t>
            </a:r>
            <a:r>
              <a:rPr lang="en-US" dirty="0"/>
              <a:t>, ordering of activity execution can be represented with respect to the execution environment. </a:t>
            </a:r>
            <a:endParaRPr lang="en-US" dirty="0" smtClean="0"/>
          </a:p>
          <a:p>
            <a:r>
              <a:rPr lang="en-US" dirty="0" smtClean="0"/>
              <a:t>The </a:t>
            </a:r>
            <a:r>
              <a:rPr lang="en-US" dirty="0"/>
              <a:t>execution environment provides the bounds for the provenance being described. </a:t>
            </a:r>
          </a:p>
          <a:p>
            <a:endParaRPr lang="en-US" dirty="0"/>
          </a:p>
        </p:txBody>
      </p:sp>
      <p:sp>
        <p:nvSpPr>
          <p:cNvPr id="5" name="Content Placeholder 4"/>
          <p:cNvSpPr>
            <a:spLocks noGrp="1"/>
          </p:cNvSpPr>
          <p:nvPr>
            <p:ph idx="13"/>
          </p:nvPr>
        </p:nvSpPr>
        <p:spPr/>
        <p:txBody>
          <a:bodyPr>
            <a:normAutofit fontScale="85000" lnSpcReduction="20000"/>
          </a:bodyPr>
          <a:lstStyle/>
          <a:p>
            <a:r>
              <a:rPr lang="en-US" dirty="0"/>
              <a:t>Where is an appropriate place to stop modeling provenance? </a:t>
            </a:r>
          </a:p>
          <a:p>
            <a:endParaRPr lang="en-US" dirty="0"/>
          </a:p>
        </p:txBody>
      </p:sp>
    </p:spTree>
    <p:extLst>
      <p:ext uri="{BB962C8B-B14F-4D97-AF65-F5344CB8AC3E}">
        <p14:creationId xmlns:p14="http://schemas.microsoft.com/office/powerpoint/2010/main" val="1158673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1.9 </a:t>
            </a:r>
            <a:r>
              <a:rPr lang="en-US" dirty="0" smtClean="0"/>
              <a:t>Modeling Sub-Activities </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Four </a:t>
            </a:r>
            <a:r>
              <a:rPr lang="en-US" dirty="0"/>
              <a:t>steps for modeling sub-activities</a:t>
            </a:r>
            <a:r>
              <a:rPr lang="en-US" dirty="0" smtClean="0"/>
              <a:t>.</a:t>
            </a:r>
            <a:endParaRPr lang="en-US" dirty="0"/>
          </a:p>
          <a:p>
            <a:pPr marL="514350" indent="-514350">
              <a:buFont typeface="+mj-lt"/>
              <a:buAutoNum type="arabicPeriod"/>
            </a:pPr>
            <a:r>
              <a:rPr lang="en-US" dirty="0" smtClean="0"/>
              <a:t>Introduce </a:t>
            </a:r>
            <a:r>
              <a:rPr lang="en-US" dirty="0"/>
              <a:t>the individual sub-activities. Ensure that they are within the time </a:t>
            </a:r>
            <a:r>
              <a:rPr lang="en-US" dirty="0" smtClean="0"/>
              <a:t>boundaries </a:t>
            </a:r>
            <a:r>
              <a:rPr lang="en-US" dirty="0"/>
              <a:t>of the larger </a:t>
            </a:r>
            <a:r>
              <a:rPr lang="en-US" dirty="0" smtClean="0"/>
              <a:t>activity.</a:t>
            </a:r>
            <a:endParaRPr lang="en-US" dirty="0"/>
          </a:p>
          <a:p>
            <a:pPr marL="514350" indent="-514350">
              <a:buFont typeface="+mj-lt"/>
              <a:buAutoNum type="arabicPeriod"/>
            </a:pPr>
            <a:r>
              <a:rPr lang="en-US" dirty="0" smtClean="0"/>
              <a:t>Use </a:t>
            </a:r>
            <a:r>
              <a:rPr lang="en-US" dirty="0" err="1"/>
              <a:t>dct:hasPart</a:t>
            </a:r>
            <a:r>
              <a:rPr lang="en-US" dirty="0"/>
              <a:t> to link the sub-activities to the larger activity</a:t>
            </a:r>
            <a:r>
              <a:rPr lang="en-US" dirty="0" smtClean="0"/>
              <a:t>.</a:t>
            </a:r>
            <a:endParaRPr lang="en-US" dirty="0"/>
          </a:p>
          <a:p>
            <a:pPr marL="514350" indent="-514350">
              <a:buFont typeface="+mj-lt"/>
              <a:buAutoNum type="arabicPeriod"/>
            </a:pPr>
            <a:r>
              <a:rPr lang="en-US" dirty="0" smtClean="0"/>
              <a:t>Model </a:t>
            </a:r>
            <a:r>
              <a:rPr lang="en-US" dirty="0"/>
              <a:t>explicitly the exchange of entities between the sub-activities. </a:t>
            </a:r>
            <a:endParaRPr lang="en-US" dirty="0" smtClean="0"/>
          </a:p>
          <a:p>
            <a:pPr marL="514350" indent="-514350">
              <a:buFont typeface="+mj-lt"/>
              <a:buAutoNum type="arabicPeriod"/>
            </a:pPr>
            <a:r>
              <a:rPr lang="en-US" dirty="0" smtClean="0"/>
              <a:t>Use </a:t>
            </a:r>
            <a:r>
              <a:rPr lang="en-US" dirty="0"/>
              <a:t>specialization to model when the output or input of the larger activity is the output or input to the sub-activities. </a:t>
            </a:r>
          </a:p>
          <a:p>
            <a:pPr marL="0" indent="0">
              <a:buNone/>
            </a:pPr>
            <a:endParaRPr lang="en-US" dirty="0"/>
          </a:p>
          <a:p>
            <a:pPr marL="0" indent="0">
              <a:buNone/>
            </a:pPr>
            <a:endParaRPr lang="en-US" dirty="0"/>
          </a:p>
        </p:txBody>
      </p:sp>
      <p:sp>
        <p:nvSpPr>
          <p:cNvPr id="4" name="Content Placeholder 3"/>
          <p:cNvSpPr>
            <a:spLocks noGrp="1"/>
          </p:cNvSpPr>
          <p:nvPr>
            <p:ph idx="13"/>
          </p:nvPr>
        </p:nvSpPr>
        <p:spPr/>
        <p:txBody>
          <a:bodyPr>
            <a:normAutofit fontScale="85000" lnSpcReduction="20000"/>
          </a:bodyPr>
          <a:lstStyle/>
          <a:p>
            <a:r>
              <a:rPr lang="en-US" dirty="0"/>
              <a:t>How does one model activities composed of other activities? </a:t>
            </a:r>
          </a:p>
          <a:p>
            <a:endParaRPr lang="en-US" dirty="0"/>
          </a:p>
        </p:txBody>
      </p:sp>
    </p:spTree>
    <p:extLst>
      <p:ext uri="{BB962C8B-B14F-4D97-AF65-F5344CB8AC3E}">
        <p14:creationId xmlns:p14="http://schemas.microsoft.com/office/powerpoint/2010/main" val="3817281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2.1 </a:t>
            </a:r>
            <a:r>
              <a:rPr lang="en-US" dirty="0"/>
              <a:t>Stitch provenance </a:t>
            </a:r>
            <a:r>
              <a:rPr lang="en-US" dirty="0" smtClean="0"/>
              <a:t>together</a:t>
            </a:r>
          </a:p>
          <a:p>
            <a:r>
              <a:rPr lang="en-US" dirty="0" smtClean="0">
                <a:solidFill>
                  <a:srgbClr val="FF0000"/>
                </a:solidFill>
              </a:rPr>
              <a:t>2.2 </a:t>
            </a:r>
            <a:r>
              <a:rPr lang="en-US" dirty="0">
                <a:solidFill>
                  <a:srgbClr val="FF0000"/>
                </a:solidFill>
              </a:rPr>
              <a:t>Use Content-</a:t>
            </a:r>
            <a:r>
              <a:rPr lang="en-US" dirty="0" smtClean="0">
                <a:solidFill>
                  <a:srgbClr val="FF0000"/>
                </a:solidFill>
              </a:rPr>
              <a:t>Negotiation </a:t>
            </a:r>
            <a:r>
              <a:rPr lang="en-US" dirty="0">
                <a:solidFill>
                  <a:srgbClr val="FF0000"/>
                </a:solidFill>
              </a:rPr>
              <a:t>when Exposing </a:t>
            </a:r>
            <a:r>
              <a:rPr lang="en-US" dirty="0" smtClean="0">
                <a:solidFill>
                  <a:srgbClr val="FF0000"/>
                </a:solidFill>
              </a:rPr>
              <a:t>Provenance</a:t>
            </a:r>
          </a:p>
          <a:p>
            <a:r>
              <a:rPr lang="en-US" dirty="0" smtClean="0"/>
              <a:t>2.3 </a:t>
            </a:r>
            <a:r>
              <a:rPr lang="en-US" dirty="0"/>
              <a:t>Bundle up and Provide Attribution to Your </a:t>
            </a:r>
            <a:r>
              <a:rPr lang="en-US" dirty="0" smtClean="0"/>
              <a:t>Provenance</a:t>
            </a:r>
          </a:p>
          <a:p>
            <a:r>
              <a:rPr lang="en-US" dirty="0" smtClean="0"/>
              <a:t>2.4 </a:t>
            </a:r>
            <a:r>
              <a:rPr lang="en-US" dirty="0"/>
              <a:t>Embedding Provenance in </a:t>
            </a:r>
            <a:r>
              <a:rPr lang="en-US" dirty="0" smtClean="0"/>
              <a:t>HTML</a:t>
            </a:r>
          </a:p>
          <a:p>
            <a:r>
              <a:rPr lang="en-US" dirty="0" smtClean="0"/>
              <a:t>2.5 </a:t>
            </a:r>
            <a:r>
              <a:rPr lang="en-US" dirty="0"/>
              <a:t>Embedding Provenance in other </a:t>
            </a:r>
            <a:r>
              <a:rPr lang="en-US" dirty="0" smtClean="0"/>
              <a:t>Media</a:t>
            </a:r>
            <a:endParaRPr lang="en-US" dirty="0"/>
          </a:p>
          <a:p>
            <a:r>
              <a:rPr lang="en-US" dirty="0" smtClean="0"/>
              <a:t>2.6 </a:t>
            </a:r>
            <a:r>
              <a:rPr lang="en-US" dirty="0"/>
              <a:t>When all else fails, add provenance to http </a:t>
            </a:r>
            <a:r>
              <a:rPr lang="en-US" dirty="0" smtClean="0"/>
              <a:t>Headers</a:t>
            </a:r>
            <a:endParaRPr lang="en-US" dirty="0"/>
          </a:p>
          <a:p>
            <a:r>
              <a:rPr lang="en-US" dirty="0" smtClean="0"/>
              <a:t>2.7 Embed Provenance in Bundles: Self</a:t>
            </a:r>
            <a:r>
              <a:rPr lang="en-US" dirty="0"/>
              <a:t>-</a:t>
            </a:r>
            <a:r>
              <a:rPr lang="en-US" dirty="0" smtClean="0"/>
              <a:t>Referential Bundles</a:t>
            </a:r>
          </a:p>
          <a:p>
            <a:r>
              <a:rPr lang="en-US" dirty="0" smtClean="0"/>
              <a:t>2.8 When displaying provenance, adopt conventional layout</a:t>
            </a:r>
            <a:endParaRPr lang="en-US" dirty="0"/>
          </a:p>
        </p:txBody>
      </p:sp>
    </p:spTree>
    <p:extLst>
      <p:ext uri="{BB962C8B-B14F-4D97-AF65-F5344CB8AC3E}">
        <p14:creationId xmlns:p14="http://schemas.microsoft.com/office/powerpoint/2010/main" val="35074517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Stitching Provenance Together</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There are two key rules to enable provenance to stitched together: </a:t>
            </a:r>
          </a:p>
          <a:p>
            <a:pPr marL="514350" indent="-514350">
              <a:buFont typeface="+mj-lt"/>
              <a:buAutoNum type="arabicPeriod"/>
            </a:pPr>
            <a:r>
              <a:rPr lang="en-US" dirty="0" smtClean="0">
                <a:solidFill>
                  <a:srgbClr val="FF0000"/>
                </a:solidFill>
              </a:rPr>
              <a:t>Always </a:t>
            </a:r>
            <a:r>
              <a:rPr lang="en-US" dirty="0">
                <a:solidFill>
                  <a:srgbClr val="FF0000"/>
                </a:solidFill>
              </a:rPr>
              <a:t>assert relationships. </a:t>
            </a:r>
            <a:endParaRPr lang="en-US" dirty="0" smtClean="0">
              <a:solidFill>
                <a:srgbClr val="FF0000"/>
              </a:solidFill>
            </a:endParaRPr>
          </a:p>
          <a:p>
            <a:pPr marL="400050" lvl="1" indent="0">
              <a:buNone/>
            </a:pPr>
            <a:r>
              <a:rPr lang="en-US" dirty="0" smtClean="0"/>
              <a:t>In </a:t>
            </a:r>
            <a:r>
              <a:rPr lang="en-US" dirty="0"/>
              <a:t>provenance, there should be no entity, activity or agent that stands on its own. They should always be connected to something else by a relation even if that relation points to a component on another system. </a:t>
            </a:r>
          </a:p>
          <a:p>
            <a:pPr marL="514350" indent="-514350">
              <a:buFont typeface="+mj-lt"/>
              <a:buAutoNum type="arabicPeriod"/>
            </a:pPr>
            <a:r>
              <a:rPr lang="en-US" dirty="0" smtClean="0">
                <a:solidFill>
                  <a:srgbClr val="FF0000"/>
                </a:solidFill>
              </a:rPr>
              <a:t>Send </a:t>
            </a:r>
            <a:r>
              <a:rPr lang="en-US" dirty="0">
                <a:solidFill>
                  <a:srgbClr val="FF0000"/>
                </a:solidFill>
              </a:rPr>
              <a:t>URLs referring to entities between components. </a:t>
            </a:r>
            <a:endParaRPr lang="en-US" dirty="0" smtClean="0">
              <a:solidFill>
                <a:srgbClr val="FF0000"/>
              </a:solidFill>
            </a:endParaRPr>
          </a:p>
          <a:p>
            <a:pPr marL="400050" lvl="1" indent="0">
              <a:buNone/>
            </a:pPr>
            <a:r>
              <a:rPr lang="en-US" dirty="0" smtClean="0"/>
              <a:t>To </a:t>
            </a:r>
            <a:r>
              <a:rPr lang="en-US" dirty="0"/>
              <a:t>allow provenance to be connected across systems, components need to be able to refer to things produced by other components. To ensure that they use common identifiers, components should transmit identifiers for entities when communicating. This can be done in the headers of messages or even embedded in the content itself. When designing a system, it is good to agree on where to locate this shared identifier. </a:t>
            </a:r>
          </a:p>
          <a:p>
            <a:pPr marL="0" indent="0">
              <a:buNone/>
            </a:pPr>
            <a:endParaRPr lang="en-US" dirty="0"/>
          </a:p>
        </p:txBody>
      </p:sp>
      <p:sp>
        <p:nvSpPr>
          <p:cNvPr id="4" name="Content Placeholder 3"/>
          <p:cNvSpPr>
            <a:spLocks noGrp="1"/>
          </p:cNvSpPr>
          <p:nvPr>
            <p:ph idx="13"/>
          </p:nvPr>
        </p:nvSpPr>
        <p:spPr/>
        <p:txBody>
          <a:bodyPr>
            <a:normAutofit fontScale="77500" lnSpcReduction="20000"/>
          </a:bodyPr>
          <a:lstStyle/>
          <a:p>
            <a:r>
              <a:rPr lang="en-US" dirty="0"/>
              <a:t>How does a consumer of provenance trace back information across multiple components, computers, or organizations? </a:t>
            </a:r>
          </a:p>
          <a:p>
            <a:endParaRPr lang="en-US" dirty="0"/>
          </a:p>
        </p:txBody>
      </p:sp>
    </p:spTree>
    <p:extLst>
      <p:ext uri="{BB962C8B-B14F-4D97-AF65-F5344CB8AC3E}">
        <p14:creationId xmlns:p14="http://schemas.microsoft.com/office/powerpoint/2010/main" val="4150734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2.2 Use </a:t>
            </a:r>
            <a:r>
              <a:rPr lang="en-US" sz="3600" dirty="0"/>
              <a:t>Content-Negotiation </a:t>
            </a:r>
            <a:r>
              <a:rPr lang="en-US" sz="3600" dirty="0" smtClean="0"/>
              <a:t>When Exposing Provenance</a:t>
            </a:r>
            <a:endParaRPr lang="en-US" sz="3600"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PROV was </a:t>
            </a:r>
            <a:r>
              <a:rPr lang="en-US" dirty="0"/>
              <a:t>designed to supply provenance in multiple representations catering for different types of development platforms whether they be enterprise XML-based </a:t>
            </a:r>
            <a:r>
              <a:rPr lang="en-US" dirty="0" smtClean="0"/>
              <a:t>applications </a:t>
            </a:r>
            <a:r>
              <a:rPr lang="en-US" dirty="0"/>
              <a:t>or </a:t>
            </a:r>
            <a:r>
              <a:rPr lang="en-US" dirty="0" smtClean="0"/>
              <a:t>RDF-</a:t>
            </a:r>
            <a:r>
              <a:rPr lang="en-US" dirty="0"/>
              <a:t>based Semantic Web applications. Thus, providers should ensure their provenance is useful for a variety of needs by supplying the same provenance data in </a:t>
            </a:r>
            <a:r>
              <a:rPr lang="en-US" dirty="0" smtClean="0"/>
              <a:t>multiple </a:t>
            </a:r>
            <a:r>
              <a:rPr lang="en-US" dirty="0"/>
              <a:t>representations using content-</a:t>
            </a:r>
            <a:r>
              <a:rPr lang="en-US" dirty="0" err="1" smtClean="0"/>
              <a:t>negotation</a:t>
            </a:r>
            <a:r>
              <a:rPr lang="en-US" dirty="0" smtClean="0"/>
              <a:t>. </a:t>
            </a:r>
          </a:p>
          <a:p>
            <a:pPr marL="0" indent="0">
              <a:buNone/>
            </a:pPr>
            <a:r>
              <a:rPr lang="en-US" dirty="0" smtClean="0"/>
              <a:t>For </a:t>
            </a:r>
            <a:r>
              <a:rPr lang="en-US" dirty="0"/>
              <a:t>example, </a:t>
            </a:r>
            <a:r>
              <a:rPr lang="en-US" dirty="0" smtClean="0"/>
              <a:t>for the provenance </a:t>
            </a:r>
            <a:r>
              <a:rPr lang="en-US" dirty="0"/>
              <a:t>located at </a:t>
            </a:r>
            <a:r>
              <a:rPr lang="en-US" dirty="0">
                <a:hlinkClick r:id="rId2"/>
              </a:rPr>
              <a:t>http://www.provbook.org/</a:t>
            </a:r>
            <a:r>
              <a:rPr lang="en-US" dirty="0" smtClean="0">
                <a:hlinkClick r:id="rId2"/>
              </a:rPr>
              <a:t>provenance</a:t>
            </a:r>
            <a:r>
              <a:rPr lang="en-US" dirty="0" smtClean="0"/>
              <a:t>, the </a:t>
            </a:r>
            <a:r>
              <a:rPr lang="en-US" dirty="0"/>
              <a:t>following lists the curl commands to retrieve 3 different representations of the provenance (namely, turtle, </a:t>
            </a:r>
            <a:r>
              <a:rPr lang="en-US" dirty="0" err="1"/>
              <a:t>svg</a:t>
            </a:r>
            <a:r>
              <a:rPr lang="en-US" dirty="0"/>
              <a:t>, and xml): </a:t>
            </a:r>
          </a:p>
          <a:p>
            <a:pPr marL="0" indent="0">
              <a:buNone/>
            </a:pPr>
            <a:r>
              <a:rPr lang="en-US" dirty="0">
                <a:solidFill>
                  <a:srgbClr val="FF0000"/>
                </a:solidFill>
              </a:rPr>
              <a:t>• curl -</a:t>
            </a:r>
            <a:r>
              <a:rPr lang="en-US" dirty="0" err="1">
                <a:solidFill>
                  <a:srgbClr val="FF0000"/>
                </a:solidFill>
              </a:rPr>
              <a:t>sH</a:t>
            </a:r>
            <a:r>
              <a:rPr lang="en-US" dirty="0">
                <a:solidFill>
                  <a:srgbClr val="FF0000"/>
                </a:solidFill>
              </a:rPr>
              <a:t> "Accept: text/turtle" -L http://</a:t>
            </a:r>
            <a:r>
              <a:rPr lang="en-US" dirty="0" err="1">
                <a:solidFill>
                  <a:srgbClr val="FF0000"/>
                </a:solidFill>
              </a:rPr>
              <a:t>www.provbook.org</a:t>
            </a:r>
            <a:r>
              <a:rPr lang="en-US" dirty="0">
                <a:solidFill>
                  <a:srgbClr val="FF0000"/>
                </a:solidFill>
              </a:rPr>
              <a:t>/provenance </a:t>
            </a:r>
          </a:p>
          <a:p>
            <a:pPr marL="0" indent="0">
              <a:buNone/>
            </a:pPr>
            <a:r>
              <a:rPr lang="en-US" dirty="0">
                <a:solidFill>
                  <a:srgbClr val="FF0000"/>
                </a:solidFill>
              </a:rPr>
              <a:t>• curl -</a:t>
            </a:r>
            <a:r>
              <a:rPr lang="en-US" dirty="0" err="1">
                <a:solidFill>
                  <a:srgbClr val="FF0000"/>
                </a:solidFill>
              </a:rPr>
              <a:t>sH</a:t>
            </a:r>
            <a:r>
              <a:rPr lang="en-US" dirty="0">
                <a:solidFill>
                  <a:srgbClr val="FF0000"/>
                </a:solidFill>
              </a:rPr>
              <a:t> "Accept: image/</a:t>
            </a:r>
            <a:r>
              <a:rPr lang="en-US" dirty="0" err="1">
                <a:solidFill>
                  <a:srgbClr val="FF0000"/>
                </a:solidFill>
              </a:rPr>
              <a:t>svg+xml</a:t>
            </a:r>
            <a:r>
              <a:rPr lang="en-US" dirty="0">
                <a:solidFill>
                  <a:srgbClr val="FF0000"/>
                </a:solidFill>
              </a:rPr>
              <a:t>" -L http://</a:t>
            </a:r>
            <a:r>
              <a:rPr lang="en-US" dirty="0" err="1">
                <a:solidFill>
                  <a:srgbClr val="FF0000"/>
                </a:solidFill>
              </a:rPr>
              <a:t>www.provbook.org</a:t>
            </a:r>
            <a:r>
              <a:rPr lang="en-US" dirty="0">
                <a:solidFill>
                  <a:srgbClr val="FF0000"/>
                </a:solidFill>
              </a:rPr>
              <a:t>/provenance </a:t>
            </a:r>
          </a:p>
          <a:p>
            <a:pPr marL="0" indent="0">
              <a:buNone/>
            </a:pPr>
            <a:r>
              <a:rPr lang="en-US" dirty="0">
                <a:solidFill>
                  <a:srgbClr val="FF0000"/>
                </a:solidFill>
              </a:rPr>
              <a:t>• curl -</a:t>
            </a:r>
            <a:r>
              <a:rPr lang="en-US" dirty="0" err="1">
                <a:solidFill>
                  <a:srgbClr val="FF0000"/>
                </a:solidFill>
              </a:rPr>
              <a:t>sH</a:t>
            </a:r>
            <a:r>
              <a:rPr lang="en-US" dirty="0">
                <a:solidFill>
                  <a:srgbClr val="FF0000"/>
                </a:solidFill>
              </a:rPr>
              <a:t> "Accept: application/</a:t>
            </a:r>
            <a:r>
              <a:rPr lang="en-US" dirty="0" err="1">
                <a:solidFill>
                  <a:srgbClr val="FF0000"/>
                </a:solidFill>
              </a:rPr>
              <a:t>provenance+xml</a:t>
            </a:r>
            <a:r>
              <a:rPr lang="en-US" dirty="0">
                <a:solidFill>
                  <a:srgbClr val="FF0000"/>
                </a:solidFill>
              </a:rPr>
              <a:t>" -L http://</a:t>
            </a:r>
            <a:r>
              <a:rPr lang="en-US" dirty="0" err="1">
                <a:solidFill>
                  <a:srgbClr val="FF0000"/>
                </a:solidFill>
              </a:rPr>
              <a:t>www.provbook.org</a:t>
            </a:r>
            <a:r>
              <a:rPr lang="en-US" dirty="0">
                <a:solidFill>
                  <a:srgbClr val="FF0000"/>
                </a:solidFill>
              </a:rPr>
              <a:t>/provenance </a:t>
            </a:r>
          </a:p>
          <a:p>
            <a:pPr marL="0" indent="0">
              <a:buNone/>
            </a:pPr>
            <a:r>
              <a:rPr lang="en-US" dirty="0"/>
              <a:t>The provenance information corresponding to a particular format can either be </a:t>
            </a:r>
            <a:r>
              <a:rPr lang="en-US" dirty="0" smtClean="0"/>
              <a:t>generated </a:t>
            </a:r>
            <a:r>
              <a:rPr lang="en-US" dirty="0"/>
              <a:t>up-front or produced on the fly. Most web servers and environments support content negotiation. </a:t>
            </a:r>
          </a:p>
        </p:txBody>
      </p:sp>
      <p:sp>
        <p:nvSpPr>
          <p:cNvPr id="4" name="Content Placeholder 3"/>
          <p:cNvSpPr>
            <a:spLocks noGrp="1"/>
          </p:cNvSpPr>
          <p:nvPr>
            <p:ph idx="13"/>
          </p:nvPr>
        </p:nvSpPr>
        <p:spPr/>
        <p:txBody>
          <a:bodyPr>
            <a:normAutofit fontScale="92500"/>
          </a:bodyPr>
          <a:lstStyle/>
          <a:p>
            <a:r>
              <a:rPr lang="en-US" dirty="0"/>
              <a:t>What serialization should I provide provenance in? </a:t>
            </a:r>
          </a:p>
          <a:p>
            <a:endParaRPr lang="en-US" dirty="0"/>
          </a:p>
        </p:txBody>
      </p:sp>
    </p:spTree>
    <p:extLst>
      <p:ext uri="{BB962C8B-B14F-4D97-AF65-F5344CB8AC3E}">
        <p14:creationId xmlns:p14="http://schemas.microsoft.com/office/powerpoint/2010/main" val="378694349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 Bundle up and provide attribution</a:t>
            </a:r>
            <a:endParaRPr lang="en-US" dirty="0"/>
          </a:p>
        </p:txBody>
      </p:sp>
      <p:sp>
        <p:nvSpPr>
          <p:cNvPr id="3" name="Content Placeholder 2"/>
          <p:cNvSpPr>
            <a:spLocks noGrp="1"/>
          </p:cNvSpPr>
          <p:nvPr>
            <p:ph idx="1"/>
          </p:nvPr>
        </p:nvSpPr>
        <p:spPr/>
        <p:txBody>
          <a:bodyPr/>
          <a:lstStyle/>
          <a:p>
            <a:r>
              <a:rPr lang="en-US" dirty="0" smtClean="0"/>
              <a:t>PROV provides </a:t>
            </a:r>
            <a:r>
              <a:rPr lang="en-US" dirty="0"/>
              <a:t>a mechanism, referred to as </a:t>
            </a:r>
            <a:r>
              <a:rPr lang="en-US" dirty="0" smtClean="0"/>
              <a:t>bundle, </a:t>
            </a:r>
            <a:r>
              <a:rPr lang="en-US" dirty="0"/>
              <a:t>by which provenance assertions can be packaged up and named. </a:t>
            </a:r>
            <a:endParaRPr lang="en-US" dirty="0" smtClean="0"/>
          </a:p>
          <a:p>
            <a:r>
              <a:rPr lang="en-US" dirty="0" smtClean="0"/>
              <a:t>A </a:t>
            </a:r>
            <a:r>
              <a:rPr lang="en-US" dirty="0"/>
              <a:t>bundle is also an entity, so its provenance can be expressed using </a:t>
            </a:r>
            <a:r>
              <a:rPr lang="en-US" dirty="0" smtClean="0"/>
              <a:t>PROV mechanisms </a:t>
            </a:r>
            <a:r>
              <a:rPr lang="en-US" dirty="0"/>
              <a:t>and by referring to its name. </a:t>
            </a:r>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How can a consumer of provenance determine the asserter of provenance? </a:t>
            </a:r>
          </a:p>
          <a:p>
            <a:endParaRPr lang="en-US" dirty="0"/>
          </a:p>
        </p:txBody>
      </p:sp>
    </p:spTree>
    <p:extLst>
      <p:ext uri="{BB962C8B-B14F-4D97-AF65-F5344CB8AC3E}">
        <p14:creationId xmlns:p14="http://schemas.microsoft.com/office/powerpoint/2010/main" val="1313535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2.4 Embedding Provenance in HTML</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All </a:t>
            </a:r>
            <a:r>
              <a:rPr lang="en-US" dirty="0"/>
              <a:t>parts of the Web page that provenance needs to be given for </a:t>
            </a:r>
            <a:r>
              <a:rPr lang="en-US" dirty="0" smtClean="0"/>
              <a:t>must have well </a:t>
            </a:r>
            <a:r>
              <a:rPr lang="en-US" dirty="0"/>
              <a:t>defined identifiers </a:t>
            </a:r>
            <a:endParaRPr lang="en-US" dirty="0" smtClean="0"/>
          </a:p>
          <a:p>
            <a:r>
              <a:rPr lang="en-US" dirty="0" smtClean="0"/>
              <a:t>By reference provenance</a:t>
            </a:r>
          </a:p>
          <a:p>
            <a:r>
              <a:rPr lang="en-US" dirty="0"/>
              <a:t>To refer to a resource containing provenance, we add a </a:t>
            </a:r>
            <a:r>
              <a:rPr lang="en-US" dirty="0" err="1"/>
              <a:t>prov:has</a:t>
            </a:r>
            <a:r>
              <a:rPr lang="en-US" dirty="0"/>
              <a:t> provenance and </a:t>
            </a:r>
            <a:r>
              <a:rPr lang="en-US" dirty="0" err="1"/>
              <a:t>prov:has</a:t>
            </a:r>
            <a:r>
              <a:rPr lang="en-US" dirty="0"/>
              <a:t> anchor statements to the head of the HTML file. For example, we can link to the provenance of the </a:t>
            </a:r>
            <a:r>
              <a:rPr lang="en-US" dirty="0" err="1"/>
              <a:t>www.provbook.org</a:t>
            </a:r>
            <a:r>
              <a:rPr lang="en-US" dirty="0"/>
              <a:t> homepage. </a:t>
            </a:r>
          </a:p>
          <a:p>
            <a:pPr marL="400050" lvl="1" indent="0">
              <a:buNone/>
            </a:pPr>
            <a:r>
              <a:rPr lang="en-US" sz="2600" dirty="0">
                <a:latin typeface="Courier New"/>
                <a:cs typeface="Courier New"/>
              </a:rPr>
              <a:t>&lt;head&gt; </a:t>
            </a:r>
            <a:endParaRPr lang="en-US" sz="2600" dirty="0" smtClean="0">
              <a:latin typeface="Courier New"/>
              <a:cs typeface="Courier New"/>
            </a:endParaRPr>
          </a:p>
          <a:p>
            <a:pPr marL="400050" lvl="1" indent="0">
              <a:buNone/>
            </a:pPr>
            <a:r>
              <a:rPr lang="en-US" sz="2600" dirty="0" smtClean="0">
                <a:latin typeface="Courier New"/>
                <a:cs typeface="Courier New"/>
              </a:rPr>
              <a:t>&lt;</a:t>
            </a:r>
            <a:r>
              <a:rPr lang="en-US" sz="2600" dirty="0">
                <a:latin typeface="Courier New"/>
                <a:cs typeface="Courier New"/>
              </a:rPr>
              <a:t>link </a:t>
            </a:r>
            <a:r>
              <a:rPr lang="en-US" sz="2600" dirty="0" err="1">
                <a:latin typeface="Courier New"/>
                <a:cs typeface="Courier New"/>
              </a:rPr>
              <a:t>rel</a:t>
            </a:r>
            <a:r>
              <a:rPr lang="en-US" sz="2600" dirty="0" smtClean="0">
                <a:latin typeface="Courier New"/>
                <a:cs typeface="Courier New"/>
              </a:rPr>
              <a:t>="http</a:t>
            </a:r>
            <a:r>
              <a:rPr lang="en-US" sz="2600" dirty="0">
                <a:latin typeface="Courier New"/>
                <a:cs typeface="Courier New"/>
              </a:rPr>
              <a:t>://www.w3.org/ns/</a:t>
            </a:r>
            <a:r>
              <a:rPr lang="en-US" sz="2600" dirty="0" err="1">
                <a:latin typeface="Courier New"/>
                <a:cs typeface="Courier New"/>
              </a:rPr>
              <a:t>prov</a:t>
            </a:r>
            <a:r>
              <a:rPr lang="en-US" sz="2600" b="1" dirty="0" err="1">
                <a:latin typeface="Courier New"/>
                <a:cs typeface="Courier New"/>
              </a:rPr>
              <a:t>#</a:t>
            </a:r>
            <a:r>
              <a:rPr lang="en-US" sz="2600" b="1" dirty="0" err="1" smtClean="0">
                <a:latin typeface="Courier New"/>
                <a:cs typeface="Courier New"/>
              </a:rPr>
              <a:t>has_provenance</a:t>
            </a:r>
            <a:r>
              <a:rPr lang="en-US" sz="2600" dirty="0" smtClean="0">
                <a:latin typeface="Courier New"/>
                <a:cs typeface="Courier New"/>
              </a:rPr>
              <a:t>"</a:t>
            </a:r>
          </a:p>
          <a:p>
            <a:pPr marL="400050" lvl="1" indent="0">
              <a:buNone/>
            </a:pPr>
            <a:r>
              <a:rPr lang="en-US" sz="2600" dirty="0" smtClean="0">
                <a:latin typeface="Courier New"/>
                <a:cs typeface="Courier New"/>
              </a:rPr>
              <a:t>      </a:t>
            </a:r>
            <a:r>
              <a:rPr lang="en-US" sz="2600" dirty="0" err="1" smtClean="0">
                <a:latin typeface="Courier New"/>
                <a:cs typeface="Courier New"/>
              </a:rPr>
              <a:t>href</a:t>
            </a:r>
            <a:r>
              <a:rPr lang="en-US" sz="2600" dirty="0">
                <a:latin typeface="Courier New"/>
                <a:cs typeface="Courier New"/>
              </a:rPr>
              <a:t>="http://</a:t>
            </a:r>
            <a:r>
              <a:rPr lang="en-US" sz="2600" dirty="0" err="1">
                <a:latin typeface="Courier New"/>
                <a:cs typeface="Courier New"/>
              </a:rPr>
              <a:t>www.provbook.org</a:t>
            </a:r>
            <a:r>
              <a:rPr lang="en-US" sz="2600" dirty="0">
                <a:latin typeface="Courier New"/>
                <a:cs typeface="Courier New"/>
              </a:rPr>
              <a:t>/provenance"&gt; </a:t>
            </a:r>
            <a:endParaRPr lang="en-US" sz="2600" dirty="0" smtClean="0">
              <a:latin typeface="Courier New"/>
              <a:cs typeface="Courier New"/>
            </a:endParaRPr>
          </a:p>
          <a:p>
            <a:pPr marL="400050" lvl="1" indent="0">
              <a:buNone/>
            </a:pPr>
            <a:r>
              <a:rPr lang="en-US" sz="2600" dirty="0" smtClean="0">
                <a:latin typeface="Courier New"/>
                <a:cs typeface="Courier New"/>
              </a:rPr>
              <a:t>&lt;</a:t>
            </a:r>
            <a:r>
              <a:rPr lang="en-US" sz="2600" dirty="0">
                <a:latin typeface="Courier New"/>
                <a:cs typeface="Courier New"/>
              </a:rPr>
              <a:t>link </a:t>
            </a:r>
            <a:r>
              <a:rPr lang="en-US" sz="2600" dirty="0" err="1">
                <a:latin typeface="Courier New"/>
                <a:cs typeface="Courier New"/>
              </a:rPr>
              <a:t>rel</a:t>
            </a:r>
            <a:r>
              <a:rPr lang="en-US" sz="2600" dirty="0" smtClean="0">
                <a:latin typeface="Courier New"/>
                <a:cs typeface="Courier New"/>
              </a:rPr>
              <a:t>="http</a:t>
            </a:r>
            <a:r>
              <a:rPr lang="en-US" sz="2600" dirty="0">
                <a:latin typeface="Courier New"/>
                <a:cs typeface="Courier New"/>
              </a:rPr>
              <a:t>://www.w3.org/ns/</a:t>
            </a:r>
            <a:r>
              <a:rPr lang="en-US" sz="2600" dirty="0" err="1">
                <a:latin typeface="Courier New"/>
                <a:cs typeface="Courier New"/>
              </a:rPr>
              <a:t>prov</a:t>
            </a:r>
            <a:r>
              <a:rPr lang="en-US" sz="2600" b="1" dirty="0" err="1">
                <a:latin typeface="Courier New"/>
                <a:cs typeface="Courier New"/>
              </a:rPr>
              <a:t>#</a:t>
            </a:r>
            <a:r>
              <a:rPr lang="en-US" sz="2600" b="1" dirty="0" err="1" smtClean="0">
                <a:latin typeface="Courier New"/>
                <a:cs typeface="Courier New"/>
              </a:rPr>
              <a:t>has_anchor</a:t>
            </a:r>
            <a:r>
              <a:rPr lang="en-US" sz="2600" dirty="0" smtClean="0">
                <a:latin typeface="Courier New"/>
                <a:cs typeface="Courier New"/>
              </a:rPr>
              <a:t>"</a:t>
            </a:r>
          </a:p>
          <a:p>
            <a:pPr marL="400050" lvl="1" indent="0">
              <a:buNone/>
            </a:pPr>
            <a:r>
              <a:rPr lang="en-US" sz="2600" dirty="0" smtClean="0">
                <a:latin typeface="Courier New"/>
                <a:cs typeface="Courier New"/>
              </a:rPr>
              <a:t> 	  </a:t>
            </a:r>
            <a:r>
              <a:rPr lang="en-US" sz="2600" dirty="0" err="1" smtClean="0">
                <a:latin typeface="Courier New"/>
                <a:cs typeface="Courier New"/>
              </a:rPr>
              <a:t>href</a:t>
            </a:r>
            <a:r>
              <a:rPr lang="en-US" sz="2600" dirty="0">
                <a:latin typeface="Courier New"/>
                <a:cs typeface="Courier New"/>
              </a:rPr>
              <a:t>="http://</a:t>
            </a:r>
            <a:r>
              <a:rPr lang="en-US" sz="2600" dirty="0" err="1">
                <a:latin typeface="Courier New"/>
                <a:cs typeface="Courier New"/>
              </a:rPr>
              <a:t>www.provbook.org</a:t>
            </a:r>
            <a:r>
              <a:rPr lang="en-US" sz="2600" dirty="0">
                <a:latin typeface="Courier New"/>
                <a:cs typeface="Courier New"/>
              </a:rPr>
              <a:t>/"&gt; </a:t>
            </a:r>
            <a:endParaRPr lang="en-US" sz="2600" dirty="0" smtClean="0">
              <a:latin typeface="Courier New"/>
              <a:cs typeface="Courier New"/>
            </a:endParaRPr>
          </a:p>
          <a:p>
            <a:pPr marL="400050" lvl="1" indent="0">
              <a:buNone/>
            </a:pPr>
            <a:r>
              <a:rPr lang="en-US" sz="2600" dirty="0" smtClean="0">
                <a:latin typeface="Courier New"/>
                <a:cs typeface="Courier New"/>
              </a:rPr>
              <a:t>&lt;</a:t>
            </a:r>
            <a:r>
              <a:rPr lang="en-US" sz="2600" dirty="0">
                <a:latin typeface="Courier New"/>
                <a:cs typeface="Courier New"/>
              </a:rPr>
              <a:t>/head&gt; </a:t>
            </a:r>
          </a:p>
          <a:p>
            <a:r>
              <a:rPr lang="en-US" dirty="0"/>
              <a:t>The same pattern applies for referring to provenance stored </a:t>
            </a:r>
            <a:r>
              <a:rPr lang="en-US" dirty="0" smtClean="0"/>
              <a:t>in a </a:t>
            </a:r>
            <a:r>
              <a:rPr lang="en-US" dirty="0"/>
              <a:t>provenance store, </a:t>
            </a:r>
            <a:r>
              <a:rPr lang="en-US" dirty="0" smtClean="0"/>
              <a:t>using relation </a:t>
            </a:r>
            <a:r>
              <a:rPr lang="en-US" dirty="0" err="1" smtClean="0"/>
              <a:t>prov:</a:t>
            </a:r>
            <a:r>
              <a:rPr lang="en-US" b="1" dirty="0" err="1" smtClean="0"/>
              <a:t>has_query_service</a:t>
            </a:r>
            <a:r>
              <a:rPr lang="en-US" dirty="0" smtClean="0"/>
              <a:t> </a:t>
            </a:r>
            <a:r>
              <a:rPr lang="en-US" dirty="0"/>
              <a:t>to denote the store. </a:t>
            </a:r>
          </a:p>
          <a:p>
            <a:endParaRPr lang="en-US" dirty="0"/>
          </a:p>
          <a:p>
            <a:endParaRPr lang="en-US" dirty="0"/>
          </a:p>
        </p:txBody>
      </p:sp>
      <p:sp>
        <p:nvSpPr>
          <p:cNvPr id="4" name="Content Placeholder 3"/>
          <p:cNvSpPr>
            <a:spLocks noGrp="1"/>
          </p:cNvSpPr>
          <p:nvPr>
            <p:ph idx="13"/>
          </p:nvPr>
        </p:nvSpPr>
        <p:spPr/>
        <p:txBody>
          <a:bodyPr>
            <a:normAutofit fontScale="85000" lnSpcReduction="10000"/>
          </a:bodyPr>
          <a:lstStyle/>
          <a:p>
            <a:r>
              <a:rPr lang="en-US" dirty="0"/>
              <a:t>How do I make provenance available in a Web page? </a:t>
            </a:r>
          </a:p>
          <a:p>
            <a:endParaRPr lang="en-US" dirty="0"/>
          </a:p>
        </p:txBody>
      </p:sp>
    </p:spTree>
    <p:extLst>
      <p:ext uri="{BB962C8B-B14F-4D97-AF65-F5344CB8AC3E}">
        <p14:creationId xmlns:p14="http://schemas.microsoft.com/office/powerpoint/2010/main" val="922741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GB" sz="3600" dirty="0" smtClean="0"/>
              <a:t>Provenance Definition</a:t>
            </a:r>
            <a:endParaRPr lang="en-GB" sz="3600" dirty="0"/>
          </a:p>
        </p:txBody>
      </p:sp>
      <p:sp>
        <p:nvSpPr>
          <p:cNvPr id="87043" name="Rectangle 3"/>
          <p:cNvSpPr>
            <a:spLocks noGrp="1" noChangeArrowheads="1"/>
          </p:cNvSpPr>
          <p:nvPr>
            <p:ph type="body" idx="1"/>
          </p:nvPr>
        </p:nvSpPr>
        <p:spPr/>
        <p:txBody>
          <a:bodyPr/>
          <a:lstStyle/>
          <a:p>
            <a:r>
              <a:rPr lang="en-GB" sz="2800" dirty="0"/>
              <a:t>Oxford English Dictionary: </a:t>
            </a:r>
          </a:p>
          <a:p>
            <a:pPr lvl="1"/>
            <a:r>
              <a:rPr lang="en-GB" sz="2400" dirty="0"/>
              <a:t>the fact of coming from some particular </a:t>
            </a:r>
            <a:r>
              <a:rPr lang="en-GB" sz="2400" dirty="0">
                <a:solidFill>
                  <a:srgbClr val="FF3300"/>
                </a:solidFill>
              </a:rPr>
              <a:t>source</a:t>
            </a:r>
            <a:r>
              <a:rPr lang="en-GB" sz="2400" dirty="0"/>
              <a:t> or quarter; </a:t>
            </a:r>
            <a:r>
              <a:rPr lang="en-GB" sz="2400" dirty="0">
                <a:solidFill>
                  <a:srgbClr val="FF3300"/>
                </a:solidFill>
              </a:rPr>
              <a:t>origin</a:t>
            </a:r>
            <a:r>
              <a:rPr lang="en-GB" sz="2400" dirty="0"/>
              <a:t>, derivation</a:t>
            </a:r>
          </a:p>
          <a:p>
            <a:pPr lvl="1"/>
            <a:r>
              <a:rPr lang="en-GB" sz="2400" dirty="0"/>
              <a:t>the </a:t>
            </a:r>
            <a:r>
              <a:rPr lang="en-GB" sz="2400" dirty="0">
                <a:solidFill>
                  <a:srgbClr val="FF3300"/>
                </a:solidFill>
              </a:rPr>
              <a:t>history</a:t>
            </a:r>
            <a:r>
              <a:rPr lang="en-GB" sz="2400" dirty="0">
                <a:solidFill>
                  <a:srgbClr val="F78609"/>
                </a:solidFill>
              </a:rPr>
              <a:t> </a:t>
            </a:r>
            <a:r>
              <a:rPr lang="en-GB" sz="2400" dirty="0"/>
              <a:t>or pedigree of a work of art, manuscript, rare book, etc.; </a:t>
            </a:r>
          </a:p>
          <a:p>
            <a:pPr lvl="1"/>
            <a:r>
              <a:rPr lang="en-GB" sz="2400" dirty="0"/>
              <a:t>concretely, </a:t>
            </a:r>
            <a:r>
              <a:rPr lang="en-GB" sz="2400" dirty="0">
                <a:solidFill>
                  <a:srgbClr val="FF3300"/>
                </a:solidFill>
              </a:rPr>
              <a:t>a record </a:t>
            </a:r>
            <a:r>
              <a:rPr lang="en-GB" sz="2400" dirty="0">
                <a:solidFill>
                  <a:schemeClr val="hlink"/>
                </a:solidFill>
              </a:rPr>
              <a:t>of the passage</a:t>
            </a:r>
            <a:r>
              <a:rPr lang="en-GB" sz="2400" dirty="0"/>
              <a:t> </a:t>
            </a:r>
          </a:p>
          <a:p>
            <a:pPr lvl="1">
              <a:buFont typeface="Wingdings" pitchFamily="2" charset="2"/>
              <a:buNone/>
            </a:pPr>
            <a:r>
              <a:rPr lang="en-GB" sz="2400" dirty="0"/>
              <a:t>   of an item through its various </a:t>
            </a:r>
          </a:p>
          <a:p>
            <a:pPr lvl="1">
              <a:buFont typeface="Wingdings" pitchFamily="2" charset="2"/>
              <a:buNone/>
            </a:pPr>
            <a:r>
              <a:rPr lang="en-GB" sz="2400" dirty="0"/>
              <a:t>   owners</a:t>
            </a:r>
            <a:r>
              <a:rPr lang="en-GB" sz="2400" dirty="0" smtClean="0"/>
              <a:t>.</a:t>
            </a:r>
            <a:endParaRPr lang="en-GB" sz="2400" dirty="0"/>
          </a:p>
        </p:txBody>
      </p:sp>
      <p:pic>
        <p:nvPicPr>
          <p:cNvPr id="87044" name="Picture 4" descr="j0281146"/>
          <p:cNvPicPr>
            <a:picLocks noChangeAspect="1" noChangeArrowheads="1"/>
          </p:cNvPicPr>
          <p:nvPr/>
        </p:nvPicPr>
        <p:blipFill>
          <a:blip r:embed="rId2" cstate="print"/>
          <a:srcRect/>
          <a:stretch>
            <a:fillRect/>
          </a:stretch>
        </p:blipFill>
        <p:spPr bwMode="auto">
          <a:xfrm>
            <a:off x="7661275" y="4430713"/>
            <a:ext cx="1482725" cy="2427287"/>
          </a:xfrm>
          <a:prstGeom prst="rect">
            <a:avLst/>
          </a:prstGeom>
          <a:noFill/>
        </p:spPr>
      </p:pic>
    </p:spTree>
    <p:extLst>
      <p:ext uri="{BB962C8B-B14F-4D97-AF65-F5344CB8AC3E}">
        <p14:creationId xmlns:p14="http://schemas.microsoft.com/office/powerpoint/2010/main" val="403817422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2.5 Embedding Provenance in Other Media</a:t>
            </a:r>
            <a:endParaRPr lang="en-US" sz="3600" dirty="0"/>
          </a:p>
        </p:txBody>
      </p:sp>
      <p:sp>
        <p:nvSpPr>
          <p:cNvPr id="3" name="Content Placeholder 2"/>
          <p:cNvSpPr>
            <a:spLocks noGrp="1"/>
          </p:cNvSpPr>
          <p:nvPr>
            <p:ph idx="1"/>
          </p:nvPr>
        </p:nvSpPr>
        <p:spPr/>
        <p:txBody>
          <a:bodyPr>
            <a:normAutofit lnSpcReduction="10000"/>
          </a:bodyPr>
          <a:lstStyle/>
          <a:p>
            <a:r>
              <a:rPr lang="en-US" dirty="0"/>
              <a:t>The solution consists in adding metadata fields </a:t>
            </a:r>
            <a:r>
              <a:rPr lang="en-US" dirty="0" err="1" smtClean="0"/>
              <a:t>prov:</a:t>
            </a:r>
            <a:r>
              <a:rPr lang="en-US" b="1" dirty="0" err="1" smtClean="0"/>
              <a:t>has_anchor</a:t>
            </a:r>
            <a:r>
              <a:rPr lang="en-US" dirty="0"/>
              <a:t>, </a:t>
            </a:r>
            <a:r>
              <a:rPr lang="en-US" dirty="0" err="1" smtClean="0"/>
              <a:t>prov:</a:t>
            </a:r>
            <a:r>
              <a:rPr lang="en-US" b="1" dirty="0" err="1" smtClean="0"/>
              <a:t>has</a:t>
            </a:r>
            <a:r>
              <a:rPr lang="en-US" b="1" dirty="0" err="1"/>
              <a:t>_</a:t>
            </a:r>
            <a:r>
              <a:rPr lang="en-US" b="1" dirty="0" err="1" smtClean="0"/>
              <a:t>provenance</a:t>
            </a:r>
            <a:r>
              <a:rPr lang="en-US" dirty="0"/>
              <a:t>, and </a:t>
            </a:r>
            <a:r>
              <a:rPr lang="en-US" dirty="0" err="1" smtClean="0"/>
              <a:t>prov:</a:t>
            </a:r>
            <a:r>
              <a:rPr lang="en-US" b="1" dirty="0" err="1" smtClean="0"/>
              <a:t>has_query</a:t>
            </a:r>
            <a:r>
              <a:rPr lang="en-US" b="1" dirty="0" err="1"/>
              <a:t>_</a:t>
            </a:r>
            <a:r>
              <a:rPr lang="en-US" b="1" dirty="0" err="1" smtClean="0"/>
              <a:t>service</a:t>
            </a:r>
            <a:r>
              <a:rPr lang="en-US" dirty="0" smtClean="0"/>
              <a:t> </a:t>
            </a:r>
            <a:r>
              <a:rPr lang="en-US" dirty="0"/>
              <a:t>to the document, reusing metadata capabilities supported by the specific format. </a:t>
            </a:r>
            <a:endParaRPr lang="en-US" dirty="0" smtClean="0"/>
          </a:p>
          <a:p>
            <a:r>
              <a:rPr lang="en-US" dirty="0" smtClean="0"/>
              <a:t>Note: this was not specified by W3C Provenance Working Group!</a:t>
            </a:r>
            <a:endParaRPr lang="en-US" dirty="0"/>
          </a:p>
          <a:p>
            <a:endParaRPr lang="en-US" dirty="0"/>
          </a:p>
        </p:txBody>
      </p:sp>
      <p:sp>
        <p:nvSpPr>
          <p:cNvPr id="4" name="Content Placeholder 3"/>
          <p:cNvSpPr>
            <a:spLocks noGrp="1"/>
          </p:cNvSpPr>
          <p:nvPr>
            <p:ph idx="13"/>
          </p:nvPr>
        </p:nvSpPr>
        <p:spPr/>
        <p:txBody>
          <a:bodyPr>
            <a:normAutofit fontScale="85000" lnSpcReduction="20000"/>
          </a:bodyPr>
          <a:lstStyle/>
          <a:p>
            <a:r>
              <a:rPr lang="en-US" dirty="0"/>
              <a:t>I know how to embed provenance metadata in html, but what about other formats, such as jpeg, </a:t>
            </a:r>
            <a:r>
              <a:rPr lang="en-US" dirty="0" err="1"/>
              <a:t>pdf</a:t>
            </a:r>
            <a:r>
              <a:rPr lang="en-US" dirty="0"/>
              <a:t>, or </a:t>
            </a:r>
            <a:r>
              <a:rPr lang="en-US" dirty="0" err="1"/>
              <a:t>svg</a:t>
            </a:r>
            <a:r>
              <a:rPr lang="en-US" dirty="0"/>
              <a:t>? </a:t>
            </a:r>
          </a:p>
          <a:p>
            <a:endParaRPr lang="en-US" dirty="0"/>
          </a:p>
        </p:txBody>
      </p:sp>
    </p:spTree>
    <p:extLst>
      <p:ext uri="{BB962C8B-B14F-4D97-AF65-F5344CB8AC3E}">
        <p14:creationId xmlns:p14="http://schemas.microsoft.com/office/powerpoint/2010/main" val="3326452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2.6 When all else fails, add provenance to HTTP headers</a:t>
            </a:r>
            <a:endParaRPr lang="en-US" dirty="0"/>
          </a:p>
        </p:txBody>
      </p:sp>
      <p:sp>
        <p:nvSpPr>
          <p:cNvPr id="3" name="Content Placeholder 2"/>
          <p:cNvSpPr>
            <a:spLocks noGrp="1"/>
          </p:cNvSpPr>
          <p:nvPr>
            <p:ph idx="1"/>
          </p:nvPr>
        </p:nvSpPr>
        <p:spPr/>
        <p:txBody>
          <a:bodyPr>
            <a:normAutofit fontScale="32500" lnSpcReduction="20000"/>
          </a:bodyPr>
          <a:lstStyle/>
          <a:p>
            <a:pPr marL="0" indent="0">
              <a:buNone/>
            </a:pPr>
            <a:r>
              <a:rPr lang="en-US" sz="3400" dirty="0" smtClean="0"/>
              <a:t>PROV allows </a:t>
            </a:r>
            <a:r>
              <a:rPr lang="en-US" sz="3400" dirty="0"/>
              <a:t>for provenance-related information to be embedded in http </a:t>
            </a:r>
            <a:r>
              <a:rPr lang="en-US" sz="3400" dirty="0" smtClean="0"/>
              <a:t>headers</a:t>
            </a:r>
            <a:r>
              <a:rPr lang="en-US" sz="3400" dirty="0"/>
              <a:t>. </a:t>
            </a:r>
            <a:r>
              <a:rPr lang="en-US" sz="3400" dirty="0" smtClean="0"/>
              <a:t>Provenance is </a:t>
            </a:r>
            <a:r>
              <a:rPr lang="en-US" sz="3400" dirty="0"/>
              <a:t>passed by reference, by means of a URI pointing to a provenance resource, or to a provenance service. </a:t>
            </a:r>
            <a:endParaRPr lang="en-US" sz="3400" dirty="0" smtClean="0"/>
          </a:p>
          <a:p>
            <a:pPr marL="0" indent="0">
              <a:buNone/>
            </a:pPr>
            <a:r>
              <a:rPr lang="en-US" sz="3700" dirty="0">
                <a:latin typeface="Courier New"/>
                <a:cs typeface="Courier New"/>
              </a:rPr>
              <a:t>curl -s -D - http://</a:t>
            </a:r>
            <a:r>
              <a:rPr lang="en-US" sz="3700" dirty="0" err="1">
                <a:latin typeface="Courier New"/>
                <a:cs typeface="Courier New"/>
              </a:rPr>
              <a:t>www.provbook.org</a:t>
            </a:r>
            <a:r>
              <a:rPr lang="en-US" sz="3700" dirty="0">
                <a:latin typeface="Courier New"/>
                <a:cs typeface="Courier New"/>
              </a:rPr>
              <a:t>/</a:t>
            </a:r>
            <a:r>
              <a:rPr lang="en-US" sz="3700" dirty="0" err="1">
                <a:latin typeface="Courier New"/>
                <a:cs typeface="Courier New"/>
              </a:rPr>
              <a:t>provapi</a:t>
            </a:r>
            <a:r>
              <a:rPr lang="en-US" sz="3700" dirty="0">
                <a:latin typeface="Courier New"/>
                <a:cs typeface="Courier New"/>
              </a:rPr>
              <a:t>/documents/d001 -o /</a:t>
            </a:r>
            <a:r>
              <a:rPr lang="en-US" sz="3700" dirty="0" err="1">
                <a:latin typeface="Courier New"/>
                <a:cs typeface="Courier New"/>
              </a:rPr>
              <a:t>tmp</a:t>
            </a:r>
            <a:r>
              <a:rPr lang="en-US" sz="3700" dirty="0">
                <a:latin typeface="Courier New"/>
                <a:cs typeface="Courier New"/>
              </a:rPr>
              <a:t>/foo -H "Accept: application/trig" </a:t>
            </a:r>
            <a:endParaRPr lang="en-US" sz="3700" dirty="0" smtClean="0">
              <a:latin typeface="Courier New"/>
              <a:cs typeface="Courier New"/>
            </a:endParaRPr>
          </a:p>
          <a:p>
            <a:pPr marL="0" indent="0">
              <a:buNone/>
            </a:pPr>
            <a:endParaRPr lang="en-US" sz="3400" dirty="0">
              <a:latin typeface="Courier New"/>
              <a:cs typeface="Courier New"/>
            </a:endParaRPr>
          </a:p>
          <a:p>
            <a:pPr marL="0" indent="0">
              <a:buNone/>
            </a:pPr>
            <a:r>
              <a:rPr lang="en-US" sz="3700" dirty="0" smtClean="0">
                <a:latin typeface="Courier New"/>
                <a:cs typeface="Courier New"/>
              </a:rPr>
              <a:t>HTTP</a:t>
            </a:r>
            <a:r>
              <a:rPr lang="en-US" sz="3700" dirty="0">
                <a:latin typeface="Courier New"/>
                <a:cs typeface="Courier New"/>
              </a:rPr>
              <a:t>/1.1 200 OK </a:t>
            </a:r>
            <a:endParaRPr lang="en-US" sz="3700" dirty="0" smtClean="0">
              <a:latin typeface="Courier New"/>
              <a:cs typeface="Courier New"/>
            </a:endParaRPr>
          </a:p>
          <a:p>
            <a:pPr marL="0" indent="0">
              <a:buNone/>
            </a:pPr>
            <a:r>
              <a:rPr lang="en-US" sz="3700" dirty="0" smtClean="0">
                <a:latin typeface="Courier New"/>
                <a:cs typeface="Courier New"/>
              </a:rPr>
              <a:t>Date</a:t>
            </a:r>
            <a:r>
              <a:rPr lang="en-US" sz="3700" dirty="0">
                <a:latin typeface="Courier New"/>
                <a:cs typeface="Courier New"/>
              </a:rPr>
              <a:t>: Wed, 26 Jun 2013 21:57:56 GMT </a:t>
            </a:r>
            <a:endParaRPr lang="en-US" sz="3700" dirty="0" smtClean="0">
              <a:latin typeface="Courier New"/>
              <a:cs typeface="Courier New"/>
            </a:endParaRPr>
          </a:p>
          <a:p>
            <a:pPr marL="0" indent="0">
              <a:buNone/>
            </a:pPr>
            <a:r>
              <a:rPr lang="en-US" sz="3700" dirty="0" smtClean="0">
                <a:latin typeface="Courier New"/>
                <a:cs typeface="Courier New"/>
              </a:rPr>
              <a:t>Server</a:t>
            </a:r>
            <a:r>
              <a:rPr lang="en-US" sz="3700" dirty="0">
                <a:latin typeface="Courier New"/>
                <a:cs typeface="Courier New"/>
              </a:rPr>
              <a:t>: Apache/2.2.3 (Red Hat) </a:t>
            </a:r>
            <a:endParaRPr lang="en-US" sz="3700" dirty="0" smtClean="0">
              <a:latin typeface="Courier New"/>
              <a:cs typeface="Courier New"/>
            </a:endParaRPr>
          </a:p>
          <a:p>
            <a:pPr marL="0" indent="0">
              <a:buNone/>
            </a:pPr>
            <a:r>
              <a:rPr lang="en-US" sz="3700" dirty="0" smtClean="0">
                <a:latin typeface="Courier New"/>
                <a:cs typeface="Courier New"/>
              </a:rPr>
              <a:t>Content</a:t>
            </a:r>
            <a:r>
              <a:rPr lang="en-US" sz="3700" dirty="0">
                <a:latin typeface="Courier New"/>
                <a:cs typeface="Courier New"/>
              </a:rPr>
              <a:t>-Location: d001.trig </a:t>
            </a:r>
            <a:endParaRPr lang="en-US" sz="3700" dirty="0" smtClean="0">
              <a:latin typeface="Courier New"/>
              <a:cs typeface="Courier New"/>
            </a:endParaRPr>
          </a:p>
          <a:p>
            <a:pPr marL="0" indent="0">
              <a:buNone/>
            </a:pPr>
            <a:r>
              <a:rPr lang="en-US" sz="3700" dirty="0" smtClean="0">
                <a:latin typeface="Courier New"/>
                <a:cs typeface="Courier New"/>
              </a:rPr>
              <a:t>Vary</a:t>
            </a:r>
            <a:r>
              <a:rPr lang="en-US" sz="3700" dirty="0">
                <a:latin typeface="Courier New"/>
                <a:cs typeface="Courier New"/>
              </a:rPr>
              <a:t>: </a:t>
            </a:r>
            <a:r>
              <a:rPr lang="en-US" sz="3700" dirty="0" err="1">
                <a:latin typeface="Courier New"/>
                <a:cs typeface="Courier New"/>
              </a:rPr>
              <a:t>negotiate,accept</a:t>
            </a:r>
            <a:r>
              <a:rPr lang="en-US" sz="3700" dirty="0">
                <a:latin typeface="Courier New"/>
                <a:cs typeface="Courier New"/>
              </a:rPr>
              <a:t> </a:t>
            </a:r>
            <a:endParaRPr lang="en-US" sz="3700" dirty="0" smtClean="0">
              <a:latin typeface="Courier New"/>
              <a:cs typeface="Courier New"/>
            </a:endParaRPr>
          </a:p>
          <a:p>
            <a:pPr marL="0" indent="0">
              <a:buNone/>
            </a:pPr>
            <a:r>
              <a:rPr lang="en-US" sz="3700" dirty="0" smtClean="0">
                <a:latin typeface="Courier New"/>
                <a:cs typeface="Courier New"/>
              </a:rPr>
              <a:t>TCN</a:t>
            </a:r>
            <a:r>
              <a:rPr lang="en-US" sz="3700" dirty="0">
                <a:latin typeface="Courier New"/>
                <a:cs typeface="Courier New"/>
              </a:rPr>
              <a:t>: choice </a:t>
            </a:r>
            <a:endParaRPr lang="en-US" sz="3700" dirty="0" smtClean="0">
              <a:latin typeface="Courier New"/>
              <a:cs typeface="Courier New"/>
            </a:endParaRPr>
          </a:p>
          <a:p>
            <a:pPr marL="0" indent="0">
              <a:buNone/>
            </a:pPr>
            <a:r>
              <a:rPr lang="en-US" sz="3700" dirty="0" smtClean="0">
                <a:latin typeface="Courier New"/>
                <a:cs typeface="Courier New"/>
              </a:rPr>
              <a:t>Last</a:t>
            </a:r>
            <a:r>
              <a:rPr lang="en-US" sz="3700" dirty="0">
                <a:latin typeface="Courier New"/>
                <a:cs typeface="Courier New"/>
              </a:rPr>
              <a:t>-Modified: Wed, 26 Jun 2013 21:41:04 GMT </a:t>
            </a:r>
            <a:endParaRPr lang="en-US" sz="3700" dirty="0" smtClean="0">
              <a:latin typeface="Courier New"/>
              <a:cs typeface="Courier New"/>
            </a:endParaRPr>
          </a:p>
          <a:p>
            <a:pPr marL="0" indent="0">
              <a:buNone/>
            </a:pPr>
            <a:r>
              <a:rPr lang="en-US" sz="3700" dirty="0" err="1" smtClean="0">
                <a:latin typeface="Courier New"/>
                <a:cs typeface="Courier New"/>
              </a:rPr>
              <a:t>ETag</a:t>
            </a:r>
            <a:r>
              <a:rPr lang="en-US" sz="3700" dirty="0">
                <a:latin typeface="Courier New"/>
                <a:cs typeface="Courier New"/>
              </a:rPr>
              <a:t>: "18b808f-1350-4e01580a3dc00;18b8091-187-4e01591915b00" </a:t>
            </a:r>
            <a:endParaRPr lang="en-US" sz="3700" dirty="0" smtClean="0">
              <a:latin typeface="Courier New"/>
              <a:cs typeface="Courier New"/>
            </a:endParaRPr>
          </a:p>
          <a:p>
            <a:pPr marL="0" indent="0">
              <a:buNone/>
            </a:pPr>
            <a:r>
              <a:rPr lang="en-US" sz="3700" dirty="0" smtClean="0">
                <a:latin typeface="Courier New"/>
                <a:cs typeface="Courier New"/>
              </a:rPr>
              <a:t>Accept</a:t>
            </a:r>
            <a:r>
              <a:rPr lang="en-US" sz="3700" dirty="0">
                <a:latin typeface="Courier New"/>
                <a:cs typeface="Courier New"/>
              </a:rPr>
              <a:t>-Ranges: bytes </a:t>
            </a:r>
            <a:endParaRPr lang="en-US" sz="3700" dirty="0" smtClean="0">
              <a:latin typeface="Courier New"/>
              <a:cs typeface="Courier New"/>
            </a:endParaRPr>
          </a:p>
          <a:p>
            <a:pPr marL="0" indent="0">
              <a:buNone/>
            </a:pPr>
            <a:r>
              <a:rPr lang="en-US" sz="3700" dirty="0" smtClean="0">
                <a:latin typeface="Courier New"/>
                <a:cs typeface="Courier New"/>
              </a:rPr>
              <a:t>Content</a:t>
            </a:r>
            <a:r>
              <a:rPr lang="en-US" sz="3700" dirty="0">
                <a:latin typeface="Courier New"/>
                <a:cs typeface="Courier New"/>
              </a:rPr>
              <a:t>-Length: 4944 </a:t>
            </a:r>
            <a:endParaRPr lang="en-US" sz="3700" dirty="0" smtClean="0">
              <a:latin typeface="Courier New"/>
              <a:cs typeface="Courier New"/>
            </a:endParaRPr>
          </a:p>
          <a:p>
            <a:pPr marL="0" indent="0">
              <a:buNone/>
            </a:pPr>
            <a:r>
              <a:rPr lang="en-US" sz="3700" b="1" dirty="0" smtClean="0">
                <a:latin typeface="Courier New"/>
                <a:cs typeface="Courier New"/>
              </a:rPr>
              <a:t>Link</a:t>
            </a:r>
            <a:r>
              <a:rPr lang="en-US" sz="3700" b="1" dirty="0">
                <a:latin typeface="Courier New"/>
                <a:cs typeface="Courier New"/>
              </a:rPr>
              <a:t>: &lt;http://</a:t>
            </a:r>
            <a:r>
              <a:rPr lang="en-US" sz="3700" b="1" dirty="0" err="1">
                <a:latin typeface="Courier New"/>
                <a:cs typeface="Courier New"/>
              </a:rPr>
              <a:t>www.provbook.org</a:t>
            </a:r>
            <a:r>
              <a:rPr lang="en-US" sz="3700" b="1" dirty="0">
                <a:latin typeface="Courier New"/>
                <a:cs typeface="Courier New"/>
              </a:rPr>
              <a:t>/</a:t>
            </a:r>
            <a:r>
              <a:rPr lang="en-US" sz="3700" b="1" dirty="0" err="1">
                <a:latin typeface="Courier New"/>
                <a:cs typeface="Courier New"/>
              </a:rPr>
              <a:t>provapi</a:t>
            </a:r>
            <a:r>
              <a:rPr lang="en-US" sz="3700" b="1" dirty="0">
                <a:latin typeface="Courier New"/>
                <a:cs typeface="Courier New"/>
              </a:rPr>
              <a:t>/documents/d002&gt;; </a:t>
            </a:r>
            <a:endParaRPr lang="en-US" sz="3700" b="1" dirty="0" smtClean="0">
              <a:latin typeface="Courier New"/>
              <a:cs typeface="Courier New"/>
            </a:endParaRPr>
          </a:p>
          <a:p>
            <a:pPr marL="0" indent="0">
              <a:buNone/>
            </a:pPr>
            <a:r>
              <a:rPr lang="en-US" sz="3700" b="1" dirty="0">
                <a:latin typeface="Courier New"/>
                <a:cs typeface="Courier New"/>
              </a:rPr>
              <a:t> </a:t>
            </a:r>
            <a:r>
              <a:rPr lang="en-US" sz="3700" b="1" dirty="0" smtClean="0">
                <a:latin typeface="Courier New"/>
                <a:cs typeface="Courier New"/>
              </a:rPr>
              <a:t>   </a:t>
            </a:r>
            <a:r>
              <a:rPr lang="en-US" sz="3700" b="1" dirty="0" err="1" smtClean="0">
                <a:latin typeface="Courier New"/>
                <a:cs typeface="Courier New"/>
              </a:rPr>
              <a:t>rel</a:t>
            </a:r>
            <a:r>
              <a:rPr lang="en-US" sz="3700" b="1" dirty="0">
                <a:latin typeface="Courier New"/>
                <a:cs typeface="Courier New"/>
              </a:rPr>
              <a:t>="http://www.w3.org/ns/</a:t>
            </a:r>
            <a:r>
              <a:rPr lang="en-US" sz="3700" b="1" dirty="0" err="1">
                <a:latin typeface="Courier New"/>
                <a:cs typeface="Courier New"/>
              </a:rPr>
              <a:t>prov#has_provenance</a:t>
            </a:r>
            <a:r>
              <a:rPr lang="en-US" sz="3700" b="1" dirty="0">
                <a:latin typeface="Courier New"/>
                <a:cs typeface="Courier New"/>
              </a:rPr>
              <a:t>"; </a:t>
            </a:r>
            <a:endParaRPr lang="en-US" sz="3700" b="1" dirty="0" smtClean="0">
              <a:latin typeface="Courier New"/>
              <a:cs typeface="Courier New"/>
            </a:endParaRPr>
          </a:p>
          <a:p>
            <a:pPr marL="0" indent="0">
              <a:buNone/>
            </a:pPr>
            <a:r>
              <a:rPr lang="en-US" sz="3700" b="1" dirty="0">
                <a:latin typeface="Courier New"/>
                <a:cs typeface="Courier New"/>
              </a:rPr>
              <a:t> </a:t>
            </a:r>
            <a:r>
              <a:rPr lang="en-US" sz="3700" b="1" dirty="0" smtClean="0">
                <a:latin typeface="Courier New"/>
                <a:cs typeface="Courier New"/>
              </a:rPr>
              <a:t>   anchor</a:t>
            </a:r>
            <a:r>
              <a:rPr lang="en-US" sz="3700" b="1" dirty="0">
                <a:latin typeface="Courier New"/>
                <a:cs typeface="Courier New"/>
              </a:rPr>
              <a:t>="http://</a:t>
            </a:r>
            <a:r>
              <a:rPr lang="en-US" sz="3700" b="1" dirty="0" err="1">
                <a:latin typeface="Courier New"/>
                <a:cs typeface="Courier New"/>
              </a:rPr>
              <a:t>www.provbook.org</a:t>
            </a:r>
            <a:r>
              <a:rPr lang="en-US" sz="3700" b="1" dirty="0">
                <a:latin typeface="Courier New"/>
                <a:cs typeface="Courier New"/>
              </a:rPr>
              <a:t>/</a:t>
            </a:r>
            <a:r>
              <a:rPr lang="en-US" sz="3700" b="1" dirty="0" err="1">
                <a:latin typeface="Courier New"/>
                <a:cs typeface="Courier New"/>
              </a:rPr>
              <a:t>provapi</a:t>
            </a:r>
            <a:r>
              <a:rPr lang="en-US" sz="3700" b="1" dirty="0">
                <a:latin typeface="Courier New"/>
                <a:cs typeface="Courier New"/>
              </a:rPr>
              <a:t>/documents/d001.trig" </a:t>
            </a:r>
            <a:endParaRPr lang="en-US" sz="3700" b="1" dirty="0" smtClean="0">
              <a:latin typeface="Courier New"/>
              <a:cs typeface="Courier New"/>
            </a:endParaRPr>
          </a:p>
          <a:p>
            <a:pPr marL="0" indent="0">
              <a:buNone/>
            </a:pPr>
            <a:r>
              <a:rPr lang="en-US" sz="3700" dirty="0" smtClean="0">
                <a:latin typeface="Courier New"/>
                <a:cs typeface="Courier New"/>
              </a:rPr>
              <a:t>Connection</a:t>
            </a:r>
            <a:r>
              <a:rPr lang="en-US" sz="3700" dirty="0">
                <a:latin typeface="Courier New"/>
                <a:cs typeface="Courier New"/>
              </a:rPr>
              <a:t>: close </a:t>
            </a:r>
            <a:endParaRPr lang="en-US" sz="3700" dirty="0" smtClean="0">
              <a:latin typeface="Courier New"/>
              <a:cs typeface="Courier New"/>
            </a:endParaRPr>
          </a:p>
          <a:p>
            <a:pPr marL="0" indent="0">
              <a:buNone/>
            </a:pPr>
            <a:r>
              <a:rPr lang="en-US" sz="3700" dirty="0" smtClean="0">
                <a:latin typeface="Courier New"/>
                <a:cs typeface="Courier New"/>
              </a:rPr>
              <a:t>Content</a:t>
            </a:r>
            <a:r>
              <a:rPr lang="en-US" sz="3700" dirty="0">
                <a:latin typeface="Courier New"/>
                <a:cs typeface="Courier New"/>
              </a:rPr>
              <a:t>-Type: application/trig </a:t>
            </a:r>
          </a:p>
          <a:p>
            <a:pPr marL="0" indent="0">
              <a:buNone/>
            </a:pPr>
            <a:endParaRPr lang="en-US" dirty="0">
              <a:latin typeface="Courier New"/>
              <a:cs typeface="Courier New"/>
            </a:endParaRPr>
          </a:p>
          <a:p>
            <a:pPr marL="0" indent="0">
              <a:buNone/>
            </a:pPr>
            <a:endParaRPr lang="en-US" dirty="0"/>
          </a:p>
        </p:txBody>
      </p:sp>
      <p:sp>
        <p:nvSpPr>
          <p:cNvPr id="4" name="Content Placeholder 3"/>
          <p:cNvSpPr>
            <a:spLocks noGrp="1"/>
          </p:cNvSpPr>
          <p:nvPr>
            <p:ph idx="13"/>
          </p:nvPr>
        </p:nvSpPr>
        <p:spPr/>
        <p:txBody>
          <a:bodyPr>
            <a:normAutofit fontScale="62500" lnSpcReduction="20000"/>
          </a:bodyPr>
          <a:lstStyle/>
          <a:p>
            <a:r>
              <a:rPr lang="en-US" dirty="0" smtClean="0"/>
              <a:t>How </a:t>
            </a:r>
            <a:r>
              <a:rPr lang="en-US" dirty="0"/>
              <a:t>can we communicate provenance if it is not suitable to embed it in a </a:t>
            </a:r>
          </a:p>
          <a:p>
            <a:r>
              <a:rPr lang="en-US" dirty="0"/>
              <a:t>resource representation</a:t>
            </a:r>
            <a:r>
              <a:rPr lang="en-US" dirty="0" smtClean="0"/>
              <a:t>?</a:t>
            </a:r>
            <a:endParaRPr lang="en-US" dirty="0"/>
          </a:p>
          <a:p>
            <a:endParaRPr lang="en-US" dirty="0"/>
          </a:p>
        </p:txBody>
      </p:sp>
    </p:spTree>
    <p:extLst>
      <p:ext uri="{BB962C8B-B14F-4D97-AF65-F5344CB8AC3E}">
        <p14:creationId xmlns:p14="http://schemas.microsoft.com/office/powerpoint/2010/main" val="824842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2.7 Embed Provenance in Bundles: Self-Referential Bundles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By defining a self-referential bundle, which includes its own provenance, one can avoid infinite provenance chains. </a:t>
            </a:r>
          </a:p>
          <a:p>
            <a:r>
              <a:rPr lang="en-US" dirty="0"/>
              <a:t>The following bundle provapi:d003 describes the provenance of provapi:d003, but it is also self-referential, since it contains its own provenance. </a:t>
            </a:r>
          </a:p>
          <a:p>
            <a:pPr marL="400050" lvl="1" indent="0">
              <a:buNone/>
            </a:pPr>
            <a:r>
              <a:rPr lang="en-US" dirty="0">
                <a:latin typeface="Courier New"/>
                <a:cs typeface="Courier New"/>
              </a:rPr>
              <a:t>provapi:d003 { </a:t>
            </a:r>
            <a:endParaRPr lang="en-US" dirty="0" smtClean="0">
              <a:latin typeface="Courier New"/>
              <a:cs typeface="Courier New"/>
            </a:endParaRPr>
          </a:p>
          <a:p>
            <a:pPr marL="400050" lvl="1" indent="0">
              <a:buNone/>
            </a:pPr>
            <a:r>
              <a:rPr lang="en-US" dirty="0">
                <a:latin typeface="Courier New"/>
                <a:cs typeface="Courier New"/>
              </a:rPr>
              <a:t> </a:t>
            </a:r>
            <a:r>
              <a:rPr lang="en-US" dirty="0" smtClean="0">
                <a:latin typeface="Courier New"/>
                <a:cs typeface="Courier New"/>
              </a:rPr>
              <a:t> </a:t>
            </a:r>
            <a:r>
              <a:rPr lang="en-US" dirty="0" err="1" smtClean="0">
                <a:latin typeface="Courier New"/>
                <a:cs typeface="Courier New"/>
              </a:rPr>
              <a:t>nowpeople:Alice</a:t>
            </a:r>
            <a:r>
              <a:rPr lang="en-US" dirty="0" smtClean="0">
                <a:latin typeface="Courier New"/>
                <a:cs typeface="Courier New"/>
              </a:rPr>
              <a:t> </a:t>
            </a:r>
            <a:r>
              <a:rPr lang="en-US" dirty="0">
                <a:latin typeface="Courier New"/>
                <a:cs typeface="Courier New"/>
              </a:rPr>
              <a:t>a </a:t>
            </a:r>
            <a:r>
              <a:rPr lang="en-US" dirty="0" err="1">
                <a:latin typeface="Courier New"/>
                <a:cs typeface="Courier New"/>
              </a:rPr>
              <a:t>prov:Agent</a:t>
            </a:r>
            <a:r>
              <a:rPr lang="en-US" dirty="0">
                <a:latin typeface="Courier New"/>
                <a:cs typeface="Courier New"/>
              </a:rPr>
              <a:t> . </a:t>
            </a:r>
            <a:endParaRPr lang="en-US" dirty="0" smtClean="0">
              <a:latin typeface="Courier New"/>
              <a:cs typeface="Courier New"/>
            </a:endParaRPr>
          </a:p>
          <a:p>
            <a:pPr marL="400050" lvl="1" indent="0">
              <a:buNone/>
            </a:pPr>
            <a:r>
              <a:rPr lang="en-US" dirty="0">
                <a:latin typeface="Courier New"/>
                <a:cs typeface="Courier New"/>
              </a:rPr>
              <a:t> </a:t>
            </a:r>
            <a:r>
              <a:rPr lang="en-US" dirty="0" smtClean="0">
                <a:latin typeface="Courier New"/>
                <a:cs typeface="Courier New"/>
              </a:rPr>
              <a:t> provapi:d002 </a:t>
            </a:r>
            <a:r>
              <a:rPr lang="en-US" dirty="0">
                <a:latin typeface="Courier New"/>
                <a:cs typeface="Courier New"/>
              </a:rPr>
              <a:t>a </a:t>
            </a:r>
            <a:r>
              <a:rPr lang="en-US" dirty="0" err="1">
                <a:latin typeface="Courier New"/>
                <a:cs typeface="Courier New"/>
              </a:rPr>
              <a:t>prov:Entity</a:t>
            </a:r>
            <a:r>
              <a:rPr lang="en-US" dirty="0">
                <a:latin typeface="Courier New"/>
                <a:cs typeface="Courier New"/>
              </a:rPr>
              <a:t> , </a:t>
            </a:r>
            <a:r>
              <a:rPr lang="en-US" dirty="0" err="1">
                <a:latin typeface="Courier New"/>
                <a:cs typeface="Courier New"/>
              </a:rPr>
              <a:t>prov:Bundle</a:t>
            </a:r>
            <a:r>
              <a:rPr lang="en-US" dirty="0">
                <a:latin typeface="Courier New"/>
                <a:cs typeface="Courier New"/>
              </a:rPr>
              <a:t> </a:t>
            </a:r>
            <a:r>
              <a:rPr lang="en-US" dirty="0" smtClean="0">
                <a:latin typeface="Courier New"/>
                <a:cs typeface="Courier New"/>
              </a:rPr>
              <a:t>;</a:t>
            </a:r>
          </a:p>
          <a:p>
            <a:pPr marL="400050" lvl="1" indent="0">
              <a:buNone/>
            </a:pPr>
            <a:r>
              <a:rPr lang="en-US" dirty="0">
                <a:latin typeface="Courier New"/>
                <a:cs typeface="Courier New"/>
              </a:rPr>
              <a:t> </a:t>
            </a:r>
            <a:r>
              <a:rPr lang="en-US" dirty="0" smtClean="0">
                <a:latin typeface="Courier New"/>
                <a:cs typeface="Courier New"/>
              </a:rPr>
              <a:t> </a:t>
            </a:r>
            <a:r>
              <a:rPr lang="en-US" dirty="0" err="1">
                <a:latin typeface="Courier New"/>
                <a:cs typeface="Courier New"/>
              </a:rPr>
              <a:t>prov:wasAttributedTo</a:t>
            </a:r>
            <a:r>
              <a:rPr lang="en-US" dirty="0">
                <a:latin typeface="Courier New"/>
                <a:cs typeface="Courier New"/>
              </a:rPr>
              <a:t> </a:t>
            </a:r>
            <a:r>
              <a:rPr lang="en-US" dirty="0" err="1">
                <a:latin typeface="Courier New"/>
                <a:cs typeface="Courier New"/>
              </a:rPr>
              <a:t>nowpeople:Alice</a:t>
            </a:r>
            <a:r>
              <a:rPr lang="en-US" dirty="0">
                <a:latin typeface="Courier New"/>
                <a:cs typeface="Courier New"/>
              </a:rPr>
              <a:t> . </a:t>
            </a:r>
            <a:endParaRPr lang="en-US" dirty="0" smtClean="0">
              <a:latin typeface="Courier New"/>
              <a:cs typeface="Courier New"/>
            </a:endParaRPr>
          </a:p>
          <a:p>
            <a:pPr marL="400050" lvl="1" indent="0">
              <a:buNone/>
            </a:pPr>
            <a:r>
              <a:rPr lang="en-US" dirty="0">
                <a:latin typeface="Courier New"/>
                <a:cs typeface="Courier New"/>
              </a:rPr>
              <a:t> </a:t>
            </a:r>
            <a:r>
              <a:rPr lang="en-US" dirty="0" smtClean="0">
                <a:latin typeface="Courier New"/>
                <a:cs typeface="Courier New"/>
              </a:rPr>
              <a:t> provapi:d003 </a:t>
            </a:r>
            <a:r>
              <a:rPr lang="en-US" dirty="0">
                <a:latin typeface="Courier New"/>
                <a:cs typeface="Courier New"/>
              </a:rPr>
              <a:t>a </a:t>
            </a:r>
            <a:r>
              <a:rPr lang="en-US" dirty="0" err="1">
                <a:latin typeface="Courier New"/>
                <a:cs typeface="Courier New"/>
              </a:rPr>
              <a:t>prov:Entity</a:t>
            </a:r>
            <a:r>
              <a:rPr lang="en-US" dirty="0">
                <a:latin typeface="Courier New"/>
                <a:cs typeface="Courier New"/>
              </a:rPr>
              <a:t> , </a:t>
            </a:r>
            <a:r>
              <a:rPr lang="en-US" dirty="0" err="1">
                <a:latin typeface="Courier New"/>
                <a:cs typeface="Courier New"/>
              </a:rPr>
              <a:t>prov:Bundle</a:t>
            </a:r>
            <a:r>
              <a:rPr lang="en-US" dirty="0">
                <a:latin typeface="Courier New"/>
                <a:cs typeface="Courier New"/>
              </a:rPr>
              <a:t> ; </a:t>
            </a:r>
            <a:endParaRPr lang="en-US" dirty="0" smtClean="0">
              <a:latin typeface="Courier New"/>
              <a:cs typeface="Courier New"/>
            </a:endParaRPr>
          </a:p>
          <a:p>
            <a:pPr marL="400050" lvl="1" indent="0">
              <a:buNone/>
            </a:pPr>
            <a:r>
              <a:rPr lang="en-US" dirty="0">
                <a:latin typeface="Courier New"/>
                <a:cs typeface="Courier New"/>
              </a:rPr>
              <a:t> </a:t>
            </a:r>
            <a:r>
              <a:rPr lang="en-US" dirty="0" smtClean="0">
                <a:latin typeface="Courier New"/>
                <a:cs typeface="Courier New"/>
              </a:rPr>
              <a:t> </a:t>
            </a:r>
            <a:r>
              <a:rPr lang="en-US" dirty="0" err="1" smtClean="0">
                <a:latin typeface="Courier New"/>
                <a:cs typeface="Courier New"/>
              </a:rPr>
              <a:t>prov:wasAttributedTo</a:t>
            </a:r>
            <a:r>
              <a:rPr lang="en-US" dirty="0" smtClean="0">
                <a:latin typeface="Courier New"/>
                <a:cs typeface="Courier New"/>
              </a:rPr>
              <a:t> </a:t>
            </a:r>
            <a:r>
              <a:rPr lang="en-US" dirty="0" err="1">
                <a:latin typeface="Courier New"/>
                <a:cs typeface="Courier New"/>
              </a:rPr>
              <a:t>nowpeople:Alice</a:t>
            </a:r>
            <a:r>
              <a:rPr lang="en-US" dirty="0">
                <a:latin typeface="Courier New"/>
                <a:cs typeface="Courier New"/>
              </a:rPr>
              <a:t> . </a:t>
            </a:r>
            <a:endParaRPr lang="en-US" dirty="0" smtClean="0">
              <a:latin typeface="Courier New"/>
              <a:cs typeface="Courier New"/>
            </a:endParaRPr>
          </a:p>
          <a:p>
            <a:pPr marL="400050" lvl="1" indent="0">
              <a:buNone/>
            </a:pPr>
            <a:r>
              <a:rPr lang="en-US" dirty="0" smtClean="0">
                <a:latin typeface="Courier New"/>
                <a:cs typeface="Courier New"/>
              </a:rPr>
              <a:t>} </a:t>
            </a:r>
            <a:endParaRPr lang="en-US" dirty="0">
              <a:latin typeface="Courier New"/>
              <a:cs typeface="Courier New"/>
            </a:endParaRPr>
          </a:p>
          <a:p>
            <a:pPr marL="0" indent="0">
              <a:buNone/>
            </a:pPr>
            <a:endParaRPr lang="en-US" dirty="0"/>
          </a:p>
        </p:txBody>
      </p:sp>
      <p:sp>
        <p:nvSpPr>
          <p:cNvPr id="4" name="Content Placeholder 3"/>
          <p:cNvSpPr>
            <a:spLocks noGrp="1"/>
          </p:cNvSpPr>
          <p:nvPr>
            <p:ph idx="13"/>
          </p:nvPr>
        </p:nvSpPr>
        <p:spPr/>
        <p:txBody>
          <a:bodyPr>
            <a:normAutofit fontScale="77500" lnSpcReduction="20000"/>
          </a:bodyPr>
          <a:lstStyle/>
          <a:p>
            <a:r>
              <a:rPr lang="en-US" dirty="0"/>
              <a:t>How do we avoid an infinite chain of bundles, each expressing the provenance of a previous bundle in the chain? </a:t>
            </a:r>
          </a:p>
          <a:p>
            <a:endParaRPr lang="en-US" dirty="0"/>
          </a:p>
        </p:txBody>
      </p:sp>
    </p:spTree>
    <p:extLst>
      <p:ext uri="{BB962C8B-B14F-4D97-AF65-F5344CB8AC3E}">
        <p14:creationId xmlns:p14="http://schemas.microsoft.com/office/powerpoint/2010/main" val="4084369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2.8 When displaying PROV, adopt conventional layout</a:t>
            </a:r>
            <a:endParaRPr lang="en-US" sz="3600" dirty="0"/>
          </a:p>
        </p:txBody>
      </p:sp>
      <p:sp>
        <p:nvSpPr>
          <p:cNvPr id="3" name="Content Placeholder 2"/>
          <p:cNvSpPr>
            <a:spLocks noGrp="1"/>
          </p:cNvSpPr>
          <p:nvPr>
            <p:ph idx="1"/>
          </p:nvPr>
        </p:nvSpPr>
        <p:spPr/>
        <p:txBody>
          <a:bodyPr/>
          <a:lstStyle/>
          <a:p>
            <a:r>
              <a:rPr lang="en-US" dirty="0"/>
              <a:t>To ensure that people who are familiar with </a:t>
            </a:r>
            <a:r>
              <a:rPr lang="en-US" dirty="0" smtClean="0"/>
              <a:t>PROV can </a:t>
            </a:r>
            <a:r>
              <a:rPr lang="en-US" dirty="0"/>
              <a:t>quickly grasp a </a:t>
            </a:r>
            <a:r>
              <a:rPr lang="en-US" dirty="0" smtClean="0"/>
              <a:t>visualized </a:t>
            </a:r>
            <a:r>
              <a:rPr lang="en-US" dirty="0"/>
              <a:t>provenance graph, the W3C Provenance Working Group has developed a style guide for drawing </a:t>
            </a:r>
            <a:r>
              <a:rPr lang="en-US" dirty="0" smtClean="0"/>
              <a:t>PROV graphs </a:t>
            </a:r>
            <a:r>
              <a:rPr lang="en-US" dirty="0"/>
              <a:t>available at: </a:t>
            </a:r>
            <a:r>
              <a:rPr lang="en-US" dirty="0">
                <a:hlinkClick r:id="rId2"/>
              </a:rPr>
              <a:t>http://www.w3.org/2011/prov/wiki/Diagrams</a:t>
            </a:r>
            <a:r>
              <a:rPr lang="en-US" dirty="0"/>
              <a:t>. </a:t>
            </a:r>
          </a:p>
        </p:txBody>
      </p:sp>
      <p:sp>
        <p:nvSpPr>
          <p:cNvPr id="4" name="Content Placeholder 3"/>
          <p:cNvSpPr>
            <a:spLocks noGrp="1"/>
          </p:cNvSpPr>
          <p:nvPr>
            <p:ph idx="13"/>
          </p:nvPr>
        </p:nvSpPr>
        <p:spPr/>
        <p:txBody>
          <a:bodyPr/>
          <a:lstStyle/>
          <a:p>
            <a:r>
              <a:rPr lang="en-US" dirty="0"/>
              <a:t>How does one display provenance graphs? </a:t>
            </a:r>
          </a:p>
          <a:p>
            <a:endParaRPr lang="en-US" dirty="0"/>
          </a:p>
        </p:txBody>
      </p:sp>
    </p:spTree>
    <p:extLst>
      <p:ext uri="{BB962C8B-B14F-4D97-AF65-F5344CB8AC3E}">
        <p14:creationId xmlns:p14="http://schemas.microsoft.com/office/powerpoint/2010/main" val="162454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a:t>
            </a:r>
            <a:endParaRPr lang="en-US" dirty="0"/>
          </a:p>
        </p:txBody>
      </p:sp>
      <p:sp>
        <p:nvSpPr>
          <p:cNvPr id="3" name="Content Placeholder 2"/>
          <p:cNvSpPr>
            <a:spLocks noGrp="1"/>
          </p:cNvSpPr>
          <p:nvPr>
            <p:ph idx="1"/>
          </p:nvPr>
        </p:nvSpPr>
        <p:spPr/>
        <p:txBody>
          <a:bodyPr>
            <a:normAutofit/>
          </a:bodyPr>
          <a:lstStyle/>
          <a:p>
            <a:r>
              <a:rPr lang="en-US" dirty="0" smtClean="0"/>
              <a:t>3.1 </a:t>
            </a:r>
            <a:r>
              <a:rPr lang="en-US" dirty="0"/>
              <a:t>Use structured logs to collect </a:t>
            </a:r>
            <a:r>
              <a:rPr lang="en-US" dirty="0" smtClean="0"/>
              <a:t>provenance</a:t>
            </a:r>
          </a:p>
          <a:p>
            <a:r>
              <a:rPr lang="en-US" dirty="0" smtClean="0"/>
              <a:t>3.2 </a:t>
            </a:r>
            <a:r>
              <a:rPr lang="en-US" dirty="0"/>
              <a:t>Collect in a local form, expose as </a:t>
            </a:r>
            <a:r>
              <a:rPr lang="en-US" dirty="0" smtClean="0"/>
              <a:t>PROV</a:t>
            </a:r>
            <a:endParaRPr lang="en-US" dirty="0"/>
          </a:p>
          <a:p>
            <a:endParaRPr lang="en-US" dirty="0"/>
          </a:p>
        </p:txBody>
      </p:sp>
    </p:spTree>
    <p:extLst>
      <p:ext uri="{BB962C8B-B14F-4D97-AF65-F5344CB8AC3E}">
        <p14:creationId xmlns:p14="http://schemas.microsoft.com/office/powerpoint/2010/main" val="187664877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3.1 Use Structured Logs To Collect Provenance</a:t>
            </a:r>
            <a:endParaRPr lang="en-US" sz="3600" dirty="0"/>
          </a:p>
        </p:txBody>
      </p:sp>
      <p:sp>
        <p:nvSpPr>
          <p:cNvPr id="3" name="Content Placeholder 2"/>
          <p:cNvSpPr>
            <a:spLocks noGrp="1"/>
          </p:cNvSpPr>
          <p:nvPr>
            <p:ph idx="1"/>
          </p:nvPr>
        </p:nvSpPr>
        <p:spPr/>
        <p:txBody>
          <a:bodyPr>
            <a:normAutofit fontScale="92500"/>
          </a:bodyPr>
          <a:lstStyle/>
          <a:p>
            <a:r>
              <a:rPr lang="en-US" dirty="0"/>
              <a:t>Most programming environments support logging through libraries like log4j (See http://</a:t>
            </a:r>
            <a:r>
              <a:rPr lang="en-US" dirty="0" err="1"/>
              <a:t>logging.apache.org</a:t>
            </a:r>
            <a:r>
              <a:rPr lang="en-US" dirty="0"/>
              <a:t>). </a:t>
            </a:r>
            <a:endParaRPr lang="en-US" dirty="0" smtClean="0"/>
          </a:p>
          <a:p>
            <a:r>
              <a:rPr lang="en-US" dirty="0" smtClean="0"/>
              <a:t>By </a:t>
            </a:r>
            <a:r>
              <a:rPr lang="en-US" dirty="0"/>
              <a:t>systematically generating log files that incorporate dependencies between entities, the start and stop time of activities, and the inputs and outputs of activities, one can write a program to extract provenance from the log files</a:t>
            </a:r>
            <a:r>
              <a:rPr lang="en-US" dirty="0" smtClean="0"/>
              <a:t>.</a:t>
            </a:r>
          </a:p>
          <a:p>
            <a:endParaRPr lang="en-US" dirty="0"/>
          </a:p>
        </p:txBody>
      </p:sp>
      <p:sp>
        <p:nvSpPr>
          <p:cNvPr id="4" name="Content Placeholder 3"/>
          <p:cNvSpPr>
            <a:spLocks noGrp="1"/>
          </p:cNvSpPr>
          <p:nvPr>
            <p:ph idx="13"/>
          </p:nvPr>
        </p:nvSpPr>
        <p:spPr/>
        <p:txBody>
          <a:bodyPr>
            <a:normAutofit fontScale="85000" lnSpcReduction="10000"/>
          </a:bodyPr>
          <a:lstStyle/>
          <a:p>
            <a:r>
              <a:rPr lang="en-US" dirty="0" smtClean="0"/>
              <a:t>What </a:t>
            </a:r>
            <a:r>
              <a:rPr lang="en-US" dirty="0"/>
              <a:t>is a simple way to add provenance to a system? </a:t>
            </a:r>
          </a:p>
          <a:p>
            <a:endParaRPr lang="en-US" dirty="0"/>
          </a:p>
        </p:txBody>
      </p:sp>
    </p:spTree>
    <p:extLst>
      <p:ext uri="{BB962C8B-B14F-4D97-AF65-F5344CB8AC3E}">
        <p14:creationId xmlns:p14="http://schemas.microsoft.com/office/powerpoint/2010/main" val="1098631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3.2 Collect in a Local Form, Expose as PROV</a:t>
            </a:r>
            <a:endParaRPr lang="en-US" sz="3600"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Use the </a:t>
            </a:r>
            <a:r>
              <a:rPr lang="en-US" dirty="0"/>
              <a:t>following steps for designing a collection procedure for an application: </a:t>
            </a:r>
          </a:p>
          <a:p>
            <a:pPr marL="514350" indent="-514350">
              <a:buFont typeface="+mj-lt"/>
              <a:buAutoNum type="arabicPeriod"/>
            </a:pPr>
            <a:r>
              <a:rPr lang="en-US" dirty="0"/>
              <a:t>Design the collection and storage system for provenance in a way that fits with </a:t>
            </a:r>
            <a:r>
              <a:rPr lang="en-US" dirty="0" err="1" smtClean="0"/>
              <a:t>ap</a:t>
            </a:r>
            <a:r>
              <a:rPr lang="en-US" dirty="0" smtClean="0"/>
              <a:t> </a:t>
            </a:r>
            <a:r>
              <a:rPr lang="en-US" dirty="0"/>
              <a:t>plication requirements. For example, it may be useful to store provenance in a </a:t>
            </a:r>
            <a:r>
              <a:rPr lang="en-US" dirty="0" err="1"/>
              <a:t>sql</a:t>
            </a:r>
            <a:r>
              <a:rPr lang="en-US" dirty="0"/>
              <a:t> database or represent it using logging statements. </a:t>
            </a:r>
          </a:p>
          <a:p>
            <a:pPr marL="514350" indent="-514350">
              <a:buFont typeface="+mj-lt"/>
              <a:buAutoNum type="arabicPeriod"/>
            </a:pPr>
            <a:r>
              <a:rPr lang="en-US" dirty="0"/>
              <a:t>Ensure that provenance can converted to </a:t>
            </a:r>
            <a:r>
              <a:rPr lang="en-US" dirty="0" smtClean="0"/>
              <a:t>PROV extending PROV concepts </a:t>
            </a:r>
            <a:r>
              <a:rPr lang="en-US" dirty="0"/>
              <a:t>where needed for the application. </a:t>
            </a:r>
          </a:p>
          <a:p>
            <a:pPr marL="514350" indent="-514350">
              <a:buFont typeface="+mj-lt"/>
              <a:buAutoNum type="arabicPeriod"/>
            </a:pPr>
            <a:r>
              <a:rPr lang="en-US" dirty="0"/>
              <a:t>Convert provenance from its internal representation to </a:t>
            </a:r>
            <a:r>
              <a:rPr lang="en-US" dirty="0" smtClean="0"/>
              <a:t>PROV</a:t>
            </a:r>
          </a:p>
          <a:p>
            <a:pPr marL="0" indent="0">
              <a:buNone/>
            </a:pPr>
            <a:endParaRPr lang="en-US" dirty="0"/>
          </a:p>
        </p:txBody>
      </p:sp>
      <p:sp>
        <p:nvSpPr>
          <p:cNvPr id="4" name="Content Placeholder 3"/>
          <p:cNvSpPr>
            <a:spLocks noGrp="1"/>
          </p:cNvSpPr>
          <p:nvPr>
            <p:ph idx="13"/>
          </p:nvPr>
        </p:nvSpPr>
        <p:spPr/>
        <p:txBody>
          <a:bodyPr>
            <a:normAutofit fontScale="85000" lnSpcReduction="20000"/>
          </a:bodyPr>
          <a:lstStyle/>
          <a:p>
            <a:r>
              <a:rPr lang="en-US" dirty="0"/>
              <a:t>In what format should one collect provenance information? </a:t>
            </a:r>
          </a:p>
          <a:p>
            <a:endParaRPr lang="en-US" dirty="0"/>
          </a:p>
        </p:txBody>
      </p:sp>
    </p:spTree>
    <p:extLst>
      <p:ext uri="{BB962C8B-B14F-4D97-AF65-F5344CB8AC3E}">
        <p14:creationId xmlns:p14="http://schemas.microsoft.com/office/powerpoint/2010/main" val="1746327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Anti-patterns </a:t>
            </a:r>
          </a:p>
        </p:txBody>
      </p:sp>
      <p:sp>
        <p:nvSpPr>
          <p:cNvPr id="3" name="Content Placeholder 2"/>
          <p:cNvSpPr>
            <a:spLocks noGrp="1"/>
          </p:cNvSpPr>
          <p:nvPr>
            <p:ph idx="1"/>
          </p:nvPr>
        </p:nvSpPr>
        <p:spPr/>
        <p:txBody>
          <a:bodyPr>
            <a:normAutofit/>
          </a:bodyPr>
          <a:lstStyle/>
          <a:p>
            <a:r>
              <a:rPr lang="en-US" dirty="0" smtClean="0">
                <a:solidFill>
                  <a:srgbClr val="FF0000"/>
                </a:solidFill>
              </a:rPr>
              <a:t>4.1 </a:t>
            </a:r>
            <a:r>
              <a:rPr lang="en-US" dirty="0">
                <a:solidFill>
                  <a:srgbClr val="FF0000"/>
                </a:solidFill>
              </a:rPr>
              <a:t>Activity but no </a:t>
            </a:r>
            <a:r>
              <a:rPr lang="en-US" dirty="0" smtClean="0">
                <a:solidFill>
                  <a:srgbClr val="FF0000"/>
                </a:solidFill>
              </a:rPr>
              <a:t>Derivation</a:t>
            </a:r>
          </a:p>
          <a:p>
            <a:r>
              <a:rPr lang="en-US" dirty="0" smtClean="0"/>
              <a:t>4.2 </a:t>
            </a:r>
            <a:r>
              <a:rPr lang="en-US" dirty="0"/>
              <a:t>Association but no </a:t>
            </a:r>
            <a:r>
              <a:rPr lang="en-US" dirty="0" smtClean="0"/>
              <a:t>Attribution</a:t>
            </a:r>
          </a:p>
          <a:p>
            <a:r>
              <a:rPr lang="en-US" dirty="0" smtClean="0"/>
              <a:t>4.3 Don’t identify </a:t>
            </a:r>
            <a:r>
              <a:rPr lang="en-US" dirty="0" err="1" smtClean="0"/>
              <a:t>prov:Agent</a:t>
            </a:r>
            <a:r>
              <a:rPr lang="en-US" dirty="0" smtClean="0"/>
              <a:t>, identify responsibility properties</a:t>
            </a:r>
            <a:endParaRPr lang="en-US" dirty="0"/>
          </a:p>
          <a:p>
            <a:endParaRPr lang="en-US" dirty="0"/>
          </a:p>
        </p:txBody>
      </p:sp>
    </p:spTree>
    <p:extLst>
      <p:ext uri="{BB962C8B-B14F-4D97-AF65-F5344CB8AC3E}">
        <p14:creationId xmlns:p14="http://schemas.microsoft.com/office/powerpoint/2010/main" val="11847598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4.1 Activity but no Derivation</a:t>
            </a:r>
            <a:endParaRPr lang="en-US" dirty="0"/>
          </a:p>
        </p:txBody>
      </p:sp>
      <p:sp>
        <p:nvSpPr>
          <p:cNvPr id="5" name="Content Placeholder 4"/>
          <p:cNvSpPr>
            <a:spLocks noGrp="1"/>
          </p:cNvSpPr>
          <p:nvPr>
            <p:ph idx="1"/>
          </p:nvPr>
        </p:nvSpPr>
        <p:spPr/>
        <p:txBody>
          <a:bodyPr>
            <a:normAutofit fontScale="85000" lnSpcReduction="10000"/>
          </a:bodyPr>
          <a:lstStyle/>
          <a:p>
            <a:pPr marL="0" indent="0">
              <a:buNone/>
            </a:pPr>
            <a:r>
              <a:rPr lang="en-US" dirty="0"/>
              <a:t>There are two solutions to this problem. </a:t>
            </a:r>
          </a:p>
          <a:p>
            <a:r>
              <a:rPr lang="en-US" dirty="0" smtClean="0"/>
              <a:t>One </a:t>
            </a:r>
            <a:r>
              <a:rPr lang="en-US" dirty="0"/>
              <a:t>is to introduce explicit derivation edges between entities that are dependent on one </a:t>
            </a:r>
            <a:r>
              <a:rPr lang="en-US" dirty="0" smtClean="0"/>
              <a:t>another.</a:t>
            </a:r>
          </a:p>
          <a:p>
            <a:r>
              <a:rPr lang="en-US" dirty="0" smtClean="0"/>
              <a:t>The </a:t>
            </a:r>
            <a:r>
              <a:rPr lang="en-US" dirty="0"/>
              <a:t>other is to define an application</a:t>
            </a:r>
            <a:r>
              <a:rPr lang="en-US" dirty="0" smtClean="0"/>
              <a:t>-specific </a:t>
            </a:r>
            <a:r>
              <a:rPr lang="en-US" dirty="0"/>
              <a:t>extension to </a:t>
            </a:r>
            <a:r>
              <a:rPr lang="en-US" dirty="0" err="1"/>
              <a:t>prov:Activity</a:t>
            </a:r>
            <a:r>
              <a:rPr lang="en-US" dirty="0"/>
              <a:t> (e.g. Function) that defines each output as being derived from all inputs. </a:t>
            </a:r>
            <a:endParaRPr lang="en-US" dirty="0" smtClean="0"/>
          </a:p>
          <a:p>
            <a:pPr marL="0" indent="0">
              <a:buNone/>
            </a:pPr>
            <a:r>
              <a:rPr lang="en-US" dirty="0" smtClean="0"/>
              <a:t>The </a:t>
            </a:r>
            <a:r>
              <a:rPr lang="en-US" dirty="0"/>
              <a:t>first solution is somewhat preferable as it makes the derivations explicit and is more interoperable. </a:t>
            </a:r>
          </a:p>
          <a:p>
            <a:endParaRPr lang="en-US" dirty="0"/>
          </a:p>
        </p:txBody>
      </p:sp>
      <p:sp>
        <p:nvSpPr>
          <p:cNvPr id="6" name="Content Placeholder 5"/>
          <p:cNvSpPr>
            <a:spLocks noGrp="1"/>
          </p:cNvSpPr>
          <p:nvPr>
            <p:ph idx="13"/>
          </p:nvPr>
        </p:nvSpPr>
        <p:spPr/>
        <p:txBody>
          <a:bodyPr>
            <a:normAutofit fontScale="85000" lnSpcReduction="20000"/>
          </a:bodyPr>
          <a:lstStyle/>
          <a:p>
            <a:r>
              <a:rPr lang="en-US" dirty="0"/>
              <a:t>Is there a connection between an entity generated by an activity and the entities used by that activity? </a:t>
            </a:r>
          </a:p>
          <a:p>
            <a:endParaRPr lang="en-US" dirty="0"/>
          </a:p>
        </p:txBody>
      </p:sp>
    </p:spTree>
    <p:extLst>
      <p:ext uri="{BB962C8B-B14F-4D97-AF65-F5344CB8AC3E}">
        <p14:creationId xmlns:p14="http://schemas.microsoft.com/office/powerpoint/2010/main" val="52018529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Content Placeholder 8"/>
          <p:cNvPicPr>
            <a:picLocks noGrp="1" noChangeAspect="1"/>
          </p:cNvPicPr>
          <p:nvPr>
            <p:ph sz="half" idx="1"/>
          </p:nvPr>
        </p:nvPicPr>
        <p:blipFill>
          <a:blip r:embed="rId2"/>
          <a:srcRect l="-3777" r="-3777"/>
          <a:stretch>
            <a:fillRect/>
          </a:stretch>
        </p:blipFill>
        <p:spPr/>
      </p:pic>
      <p:sp>
        <p:nvSpPr>
          <p:cNvPr id="10" name="Content Placeholder 9"/>
          <p:cNvSpPr>
            <a:spLocks noGrp="1"/>
          </p:cNvSpPr>
          <p:nvPr>
            <p:ph sz="half" idx="2"/>
          </p:nvPr>
        </p:nvSpPr>
        <p:spPr/>
        <p:txBody>
          <a:bodyPr/>
          <a:lstStyle/>
          <a:p>
            <a:endParaRPr lang="en-US"/>
          </a:p>
        </p:txBody>
      </p:sp>
    </p:spTree>
    <p:extLst>
      <p:ext uri="{BB962C8B-B14F-4D97-AF65-F5344CB8AC3E}">
        <p14:creationId xmlns:p14="http://schemas.microsoft.com/office/powerpoint/2010/main" val="1224858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18289</TotalTime>
  <Words>6629</Words>
  <Application>Microsoft Macintosh PowerPoint</Application>
  <PresentationFormat>On-screen Show (4:3)</PresentationFormat>
  <Paragraphs>774</Paragraphs>
  <Slides>137</Slides>
  <Notes>1</Notes>
  <HiddenSlides>28</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Office Theme</vt:lpstr>
      <vt:lpstr>Provenance:  An Introduction to PROV</vt:lpstr>
      <vt:lpstr>Acknowledgements</vt:lpstr>
      <vt:lpstr>Outline</vt:lpstr>
      <vt:lpstr>References</vt:lpstr>
      <vt:lpstr>Open Data and Journalism</vt:lpstr>
      <vt:lpstr>Tracing Information in the Social Web</vt:lpstr>
      <vt:lpstr>Reproducibility of Science</vt:lpstr>
      <vt:lpstr>Accountability, Transparency, Compliance in Business Applications  </vt:lpstr>
      <vt:lpstr>Provenance Definition</vt:lpstr>
      <vt:lpstr>Provenance Definition (2)</vt:lpstr>
      <vt:lpstr>PowerPoint Presentation</vt:lpstr>
      <vt:lpstr>PowerPoint Presentation</vt:lpstr>
      <vt:lpstr>Provenance on the Web</vt:lpstr>
      <vt:lpstr>Provenance in the Semantic Web Stack</vt:lpstr>
      <vt:lpstr>Example: Data JournaLISM</vt:lpstr>
      <vt:lpstr>NowNews Publishing</vt:lpstr>
      <vt:lpstr>Within NowNews</vt:lpstr>
      <vt:lpstr>Provenance Use Cases</vt:lpstr>
      <vt:lpstr>Use Case: The latest data - timeliness </vt:lpstr>
      <vt:lpstr>Use Case: Finding trusted articles  </vt:lpstr>
      <vt:lpstr>Use Case: Finding flawed figures </vt:lpstr>
      <vt:lpstr>Use Case: Following policy </vt:lpstr>
      <vt:lpstr>Use Case: Licensing</vt:lpstr>
      <vt:lpstr>Use Case: Building an index </vt:lpstr>
      <vt:lpstr>Use Case: Acknowledgments </vt:lpstr>
      <vt:lpstr>Use Case: Reproducibility </vt:lpstr>
      <vt:lpstr>Use Case: Publication Embargo </vt:lpstr>
      <vt:lpstr>Attribution</vt:lpstr>
      <vt:lpstr>Derivation</vt:lpstr>
      <vt:lpstr>Derivation Chain</vt:lpstr>
      <vt:lpstr>Activity: Writing Article</vt:lpstr>
      <vt:lpstr>Activity Start and End Times</vt:lpstr>
      <vt:lpstr>PowerPoint Presentation</vt:lpstr>
      <vt:lpstr>W3C Provenance Working Group</vt:lpstr>
      <vt:lpstr>PowerPoint Presentation</vt:lpstr>
      <vt:lpstr>PROV Family of Specifications</vt:lpstr>
      <vt:lpstr>PROV</vt:lpstr>
      <vt:lpstr>Three Core Classes</vt:lpstr>
      <vt:lpstr>Three Views of Provenance</vt:lpstr>
      <vt:lpstr>UML View of PROV Core</vt:lpstr>
      <vt:lpstr>Component Structure for PROV</vt:lpstr>
      <vt:lpstr>Core vs Extended</vt:lpstr>
      <vt:lpstr>Component 1: Entities and Activities</vt:lpstr>
      <vt:lpstr>Component 2: Derivation</vt:lpstr>
      <vt:lpstr>Component 3: Agents, Responsibility…</vt:lpstr>
      <vt:lpstr>Component 3: … and Influence</vt:lpstr>
      <vt:lpstr>Component 4: Bundles</vt:lpstr>
      <vt:lpstr>Component 5: Alternate Views</vt:lpstr>
      <vt:lpstr>Component 6: Collections</vt:lpstr>
      <vt:lpstr>Beyond Binary Relations</vt:lpstr>
      <vt:lpstr>Directed Qualified Pattern</vt:lpstr>
      <vt:lpstr>Derivation</vt:lpstr>
      <vt:lpstr>Derivation</vt:lpstr>
      <vt:lpstr>Generation</vt:lpstr>
      <vt:lpstr>Generation</vt:lpstr>
      <vt:lpstr>Usage</vt:lpstr>
      <vt:lpstr>Invalidation</vt:lpstr>
      <vt:lpstr>Start</vt:lpstr>
      <vt:lpstr>End</vt:lpstr>
      <vt:lpstr>Communication</vt:lpstr>
      <vt:lpstr>Attribution</vt:lpstr>
      <vt:lpstr>Attribution</vt:lpstr>
      <vt:lpstr>Association</vt:lpstr>
      <vt:lpstr>Delegation</vt:lpstr>
      <vt:lpstr>Specialization</vt:lpstr>
      <vt:lpstr>Alternate</vt:lpstr>
      <vt:lpstr>Membership</vt:lpstr>
      <vt:lpstr>Refined Derivation</vt:lpstr>
      <vt:lpstr>Class Hierarchy</vt:lpstr>
      <vt:lpstr>PowerPoint Presentation</vt:lpstr>
      <vt:lpstr>PowerPoint Presentation</vt:lpstr>
      <vt:lpstr>Recipes</vt:lpstr>
      <vt:lpstr>Provenance Recipes</vt:lpstr>
      <vt:lpstr>Modeling</vt:lpstr>
      <vt:lpstr>1.1  Iterative Modeling </vt:lpstr>
      <vt:lpstr>1.2 Identify, Identify, Identify</vt:lpstr>
      <vt:lpstr>1.3 From Data Flow To Activities</vt:lpstr>
      <vt:lpstr>1.4 Plan For Revision</vt:lpstr>
      <vt:lpstr>1.4 Plan For Revision</vt:lpstr>
      <vt:lpstr>1.5 Modeling Replacement</vt:lpstr>
      <vt:lpstr>1.6 Modeling Message Passing</vt:lpstr>
      <vt:lpstr>1.7 Modeling Parameters</vt:lpstr>
      <vt:lpstr>1.8 Introduce Execution Environment</vt:lpstr>
      <vt:lpstr>1.9 Modeling Sub-Activities </vt:lpstr>
      <vt:lpstr>Organizing</vt:lpstr>
      <vt:lpstr>2.1 Stitching Provenance Together</vt:lpstr>
      <vt:lpstr>2.2 Use Content-Negotiation When Exposing Provenance</vt:lpstr>
      <vt:lpstr>2.3 Bundle up and provide attribution</vt:lpstr>
      <vt:lpstr>2.4 Embedding Provenance in HTML</vt:lpstr>
      <vt:lpstr>2.5 Embedding Provenance in Other Media</vt:lpstr>
      <vt:lpstr>2.6 When all else fails, add provenance to HTTP headers</vt:lpstr>
      <vt:lpstr>2.7 Embed Provenance in Bundles: Self-Referential Bundles</vt:lpstr>
      <vt:lpstr>2.8 When displaying PROV, adopt conventional layout</vt:lpstr>
      <vt:lpstr>Collecting</vt:lpstr>
      <vt:lpstr>3.1 Use Structured Logs To Collect Provenance</vt:lpstr>
      <vt:lpstr>3.2 Collect in a Local Form, Expose as PROV</vt:lpstr>
      <vt:lpstr>Anti-patterns </vt:lpstr>
      <vt:lpstr>4.1 Activity but no Derivation</vt:lpstr>
      <vt:lpstr>PowerPoint Presentation</vt:lpstr>
      <vt:lpstr>PowerPoint Presentation</vt:lpstr>
      <vt:lpstr>4.2 Association but no Attribution</vt:lpstr>
      <vt:lpstr>4.3 Specify Responsibility First, What a prov:Agent is will follow</vt:lpstr>
      <vt:lpstr>Tools</vt:lpstr>
      <vt:lpstr>provenance.ecs.soton.ac.uk</vt:lpstr>
      <vt:lpstr>ProvValidator</vt:lpstr>
      <vt:lpstr>ProvTranslator</vt:lpstr>
      <vt:lpstr>ProvStore</vt:lpstr>
      <vt:lpstr>ProvVis</vt:lpstr>
      <vt:lpstr>ProvToolbox</vt:lpstr>
      <vt:lpstr>ProvPy</vt:lpstr>
      <vt:lpstr>Even More…</vt:lpstr>
      <vt:lpstr>Git2Prov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Concluding Remarks</vt:lpstr>
      <vt:lpstr>Further reading</vt:lpstr>
      <vt:lpstr>Validation</vt:lpstr>
      <vt:lpstr>Use Case (1): Version Problem</vt:lpstr>
      <vt:lpstr>Use Case (2): Date Issue</vt:lpstr>
      <vt:lpstr>Principles of Validation</vt:lpstr>
      <vt:lpstr>PROV Events</vt:lpstr>
      <vt:lpstr>Five Types of Events</vt:lpstr>
      <vt:lpstr>Entities Have a Lifetime</vt:lpstr>
      <vt:lpstr>Activities Have a Lifetime</vt:lpstr>
      <vt:lpstr>Usage within Activity Lifetime</vt:lpstr>
      <vt:lpstr>Constraints associated with Derivation</vt:lpstr>
      <vt:lpstr>Simultaneous Events</vt:lpstr>
      <vt:lpstr>Nested Intervals and Specialization</vt:lpstr>
      <vt:lpstr>Back to the Example</vt:lpstr>
      <vt:lpstr>Checking Time Annotations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 Tutorial</dc:title>
  <dc:creator>User</dc:creator>
  <cp:lastModifiedBy>Paul Groth</cp:lastModifiedBy>
  <cp:revision>247</cp:revision>
  <dcterms:created xsi:type="dcterms:W3CDTF">2014-02-28T09:56:34Z</dcterms:created>
  <dcterms:modified xsi:type="dcterms:W3CDTF">2014-06-08T19:40:34Z</dcterms:modified>
</cp:coreProperties>
</file>